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64f943ca5_3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64f943ca5_3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ff0d5c066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ff0d5c06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64bfc996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764bfc9969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64bfc996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764bfc9969_0_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dfleury@massnonprofitnet.org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massnonprofitnet.org/advocacy/" TargetMode="External"/><Relationship Id="rId4" Type="http://schemas.openxmlformats.org/officeDocument/2006/relationships/hyperlink" Target="http://massnonprofitnet.org/new-member-benefit-office-hours/" TargetMode="External"/><Relationship Id="rId5" Type="http://schemas.openxmlformats.org/officeDocument/2006/relationships/hyperlink" Target="https://bolderadvocacy.org/resource-library/" TargetMode="External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5143913"/>
            <a:ext cx="2545049" cy="129903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0" y="457200"/>
            <a:ext cx="9144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7D9F"/>
                </a:solidFill>
                <a:latin typeface="Arial"/>
                <a:ea typeface="Arial"/>
                <a:cs typeface="Arial"/>
                <a:sym typeface="Arial"/>
              </a:rPr>
              <a:t> The MassTrac Legislative Tracking Service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7D9F"/>
                </a:solidFill>
                <a:latin typeface="Arial"/>
                <a:ea typeface="Arial"/>
                <a:cs typeface="Arial"/>
                <a:sym typeface="Arial"/>
              </a:rPr>
              <a:t>(An InstaTrac Inc. Company)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7D9F"/>
                </a:solidFill>
                <a:latin typeface="Arial"/>
                <a:ea typeface="Arial"/>
                <a:cs typeface="Arial"/>
                <a:sym typeface="Arial"/>
              </a:rPr>
              <a:t>January 8</a:t>
            </a:r>
            <a:r>
              <a:rPr b="1" baseline="30000" i="0" lang="en-US" sz="2000" u="none" cap="none" strike="noStrike">
                <a:solidFill>
                  <a:srgbClr val="007D9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i="0" lang="en-US" sz="2000" u="none" cap="none" strike="noStrike">
                <a:solidFill>
                  <a:srgbClr val="007D9F"/>
                </a:solidFill>
                <a:latin typeface="Arial"/>
                <a:ea typeface="Arial"/>
                <a:cs typeface="Arial"/>
                <a:sym typeface="Arial"/>
              </a:rPr>
              <a:t> Webinar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7D9F"/>
                </a:solidFill>
                <a:latin typeface="Arial"/>
                <a:ea typeface="Arial"/>
                <a:cs typeface="Arial"/>
                <a:sym typeface="Arial"/>
              </a:rPr>
              <a:t>Presented by Company Founder Michael Segal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364475" y="2578909"/>
            <a:ext cx="4876800" cy="33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 for joining us! A few instructions before we begin: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may</a:t>
            </a: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join the audio </a:t>
            </a: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selecting the radio button for either “Telephone” or “Mic &amp; Speakers.” If you are using telephone, please dial in with the conference line and audio pin provided.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are having any technical issues, please let us know in the chat box.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have time for </a:t>
            </a: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Q&amp;A</a:t>
            </a: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Please enter your questions in the chat box at any time.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webinar is being recorded, and we will distribute the </a:t>
            </a: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recording </a:t>
            </a: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the webinar. 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6175126" y="3994681"/>
            <a:ext cx="2800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Madeleine Morgan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 and Services Manager</a:t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304800" y="2514600"/>
            <a:ext cx="5029200" cy="3686100"/>
          </a:xfrm>
          <a:prstGeom prst="wedgeRectCallout">
            <a:avLst>
              <a:gd fmla="val 82576" name="adj1"/>
              <a:gd fmla="val -30428" name="adj2"/>
            </a:avLst>
          </a:prstGeom>
          <a:noFill/>
          <a:ln cap="flat" cmpd="sng" w="25400">
            <a:solidFill>
              <a:srgbClr val="007D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120288" y="6273678"/>
            <a:ext cx="2903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D9F"/>
                </a:solidFill>
                <a:latin typeface="Arial"/>
                <a:ea typeface="Arial"/>
                <a:cs typeface="Arial"/>
                <a:sym typeface="Arial"/>
              </a:rPr>
              <a:t>www.massnonprofitnet.org</a:t>
            </a: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98605" y="1828800"/>
            <a:ext cx="1977289" cy="197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98604" y="1828800"/>
            <a:ext cx="1988099" cy="1977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1463850" y="288150"/>
            <a:ext cx="6216300" cy="87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/>
              <a:t>Public Policy / Advocacy</a:t>
            </a:r>
            <a:r>
              <a:rPr b="1" lang="en-US" sz="3600"/>
              <a:t> </a:t>
            </a:r>
            <a:endParaRPr b="1" sz="3600"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3157425" y="1282650"/>
            <a:ext cx="5529300" cy="151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>
                <a:latin typeface="Century Gothic"/>
                <a:ea typeface="Century Gothic"/>
                <a:cs typeface="Century Gothic"/>
                <a:sym typeface="Century Gothic"/>
              </a:rPr>
              <a:t>Danielle Fleury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>
                <a:latin typeface="Century Gothic"/>
                <a:ea typeface="Century Gothic"/>
                <a:cs typeface="Century Gothic"/>
                <a:sym typeface="Century Gothic"/>
              </a:rPr>
              <a:t>Director of Government Affairs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dfleury@massnonprofitnet.org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750" y="1464875"/>
            <a:ext cx="2328300" cy="232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3157425" y="2800950"/>
            <a:ext cx="5529300" cy="1518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Font typeface="Century Gothic"/>
              <a:buChar char="-"/>
            </a:pPr>
            <a:r>
              <a:rPr lang="en-US" sz="2400">
                <a:latin typeface="Century Gothic"/>
                <a:ea typeface="Century Gothic"/>
                <a:cs typeface="Century Gothic"/>
                <a:sym typeface="Century Gothic"/>
              </a:rPr>
              <a:t>MNN’s policy work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entury Gothic"/>
              <a:buChar char="-"/>
            </a:pPr>
            <a:r>
              <a:rPr lang="en-US" sz="2400">
                <a:latin typeface="Century Gothic"/>
                <a:ea typeface="Century Gothic"/>
                <a:cs typeface="Century Gothic"/>
                <a:sym typeface="Century Gothic"/>
              </a:rPr>
              <a:t>Advocacy in your organization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entury Gothic"/>
              <a:buChar char="-"/>
            </a:pPr>
            <a:r>
              <a:rPr lang="en-US" sz="2400">
                <a:latin typeface="Century Gothic"/>
                <a:ea typeface="Century Gothic"/>
                <a:cs typeface="Century Gothic"/>
                <a:sym typeface="Century Gothic"/>
              </a:rPr>
              <a:t>Overview of resources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0" name="Google Shape;10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55300" y="5728650"/>
            <a:ext cx="1720435" cy="8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914400" y="256500"/>
            <a:ext cx="73152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b="1" lang="en-US" sz="3600"/>
              <a:t>MNN’s Policy Work</a:t>
            </a:r>
            <a:endParaRPr sz="3600"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658900" y="1229250"/>
            <a:ext cx="7494900" cy="44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b="1" lang="en-US" sz="2000">
                <a:latin typeface="Century Gothic"/>
                <a:ea typeface="Century Gothic"/>
                <a:cs typeface="Century Gothic"/>
                <a:sym typeface="Century Gothic"/>
              </a:rPr>
              <a:t>Direct advocacy</a:t>
            </a:r>
            <a:endParaRPr b="1"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–"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Cross-sector policies impacting the sector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–"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*MNN public policy agenda attached*</a:t>
            </a:r>
            <a:b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b="1" lang="en-US" sz="2000">
                <a:latin typeface="Century Gothic"/>
                <a:ea typeface="Century Gothic"/>
                <a:cs typeface="Century Gothic"/>
                <a:sym typeface="Century Gothic"/>
              </a:rPr>
              <a:t>Advocacy capacity building</a:t>
            </a:r>
            <a:endParaRPr b="1"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–"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Policymaker roundtables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–"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Webinars, in-person trainings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–"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Office hours</a:t>
            </a:r>
            <a:br>
              <a:rPr b="1" lang="en-US" sz="1800"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b="1" lang="en-US" sz="2000">
                <a:latin typeface="Century Gothic"/>
                <a:ea typeface="Century Gothic"/>
                <a:cs typeface="Century Gothic"/>
                <a:sym typeface="Century Gothic"/>
              </a:rPr>
              <a:t>Raising awareness</a:t>
            </a:r>
            <a:endParaRPr b="1"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–"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Commonwealth Insights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Char char="–"/>
            </a:pPr>
            <a: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  <a:t>MemberNews, SectorNews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7" name="Google Shape;10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5300" y="5728650"/>
            <a:ext cx="1720435" cy="8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734700" y="282750"/>
            <a:ext cx="77952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b="1" lang="en-US" sz="3600"/>
              <a:t>The Importance of Nonprofit Advocacy</a:t>
            </a:r>
            <a:endParaRPr sz="3600"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658900" y="1229250"/>
            <a:ext cx="7494900" cy="44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Informing the public policymaking process with subject matter/technical expertise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Connecting elected officials to their communities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Representing constituents in need &amp; giving them a voice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Avoiding the cost of </a:t>
            </a:r>
            <a:r>
              <a:rPr i="1" lang="en-US" sz="2000">
                <a:latin typeface="Century Gothic"/>
                <a:ea typeface="Century Gothic"/>
                <a:cs typeface="Century Gothic"/>
                <a:sym typeface="Century Gothic"/>
              </a:rPr>
              <a:t>not </a:t>
            </a: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engaging</a:t>
            </a:r>
            <a:b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Leveraging a strong collective voice: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–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551,117 nonprofit jobs in Massachusetts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–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Almost 18% of the MA workforce dedicated to serving the public good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4" name="Google Shape;11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5300" y="5728650"/>
            <a:ext cx="1720435" cy="8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734700" y="282750"/>
            <a:ext cx="77952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b="1" lang="en-US" sz="3600"/>
              <a:t>Advocacy Resources</a:t>
            </a:r>
            <a:endParaRPr sz="3600"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658900" y="1229250"/>
            <a:ext cx="7494900" cy="44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MNN’s website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–"/>
            </a:pPr>
            <a:r>
              <a:rPr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http://massnonprofitnet.org/advocacy/</a:t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Individual policy/advocacy meetings: MNN office hours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–"/>
            </a:pPr>
            <a:r>
              <a:rPr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http://massnonprofitnet.org/new-member-benefit-office-hours/</a:t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entury Gothic"/>
              <a:buChar char="•"/>
            </a:pPr>
            <a:r>
              <a:rPr lang="en-US" sz="2000">
                <a:latin typeface="Century Gothic"/>
                <a:ea typeface="Century Gothic"/>
                <a:cs typeface="Century Gothic"/>
                <a:sym typeface="Century Gothic"/>
              </a:rPr>
              <a:t>Bolder Advocacy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entury Gothic"/>
              <a:buChar char="–"/>
            </a:pPr>
            <a:r>
              <a:rPr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https://bolderadvocacy.org/resource-library/</a:t>
            </a:r>
            <a:endParaRPr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55300" y="5728650"/>
            <a:ext cx="1720435" cy="8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0"/>
                                        <p:tgtEl>
                                          <p:spTgt spid="12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