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4" r:id="rId2"/>
    <p:sldMasterId id="2147483687" r:id="rId3"/>
    <p:sldMasterId id="2147483713" r:id="rId4"/>
  </p:sldMasterIdLst>
  <p:notesMasterIdLst>
    <p:notesMasterId r:id="rId30"/>
  </p:notesMasterIdLst>
  <p:handoutMasterIdLst>
    <p:handoutMasterId r:id="rId31"/>
  </p:handoutMasterIdLst>
  <p:sldIdLst>
    <p:sldId id="379" r:id="rId5"/>
    <p:sldId id="256" r:id="rId6"/>
    <p:sldId id="368" r:id="rId7"/>
    <p:sldId id="291" r:id="rId8"/>
    <p:sldId id="376" r:id="rId9"/>
    <p:sldId id="363" r:id="rId10"/>
    <p:sldId id="364" r:id="rId11"/>
    <p:sldId id="312" r:id="rId12"/>
    <p:sldId id="365" r:id="rId13"/>
    <p:sldId id="378" r:id="rId14"/>
    <p:sldId id="366" r:id="rId15"/>
    <p:sldId id="359" r:id="rId16"/>
    <p:sldId id="288" r:id="rId17"/>
    <p:sldId id="358" r:id="rId18"/>
    <p:sldId id="380" r:id="rId19"/>
    <p:sldId id="369" r:id="rId20"/>
    <p:sldId id="326" r:id="rId21"/>
    <p:sldId id="381" r:id="rId22"/>
    <p:sldId id="354" r:id="rId23"/>
    <p:sldId id="371" r:id="rId24"/>
    <p:sldId id="372" r:id="rId25"/>
    <p:sldId id="280" r:id="rId26"/>
    <p:sldId id="361" r:id="rId27"/>
    <p:sldId id="299" r:id="rId28"/>
    <p:sldId id="360" r:id="rId2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70" autoAdjust="0"/>
    <p:restoredTop sz="96395" autoAdjust="0"/>
  </p:normalViewPr>
  <p:slideViewPr>
    <p:cSldViewPr>
      <p:cViewPr varScale="1">
        <p:scale>
          <a:sx n="106" d="100"/>
          <a:sy n="106" d="100"/>
        </p:scale>
        <p:origin x="126" y="13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636"/>
    </p:cViewPr>
  </p:sorterViewPr>
  <p:notesViewPr>
    <p:cSldViewPr>
      <p:cViewPr varScale="1">
        <p:scale>
          <a:sx n="81" d="100"/>
          <a:sy n="81" d="100"/>
        </p:scale>
        <p:origin x="2022" y="6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2" tIns="46581" rIns="93162" bIns="46581"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62" tIns="46581" rIns="93162" bIns="46581" rtlCol="0"/>
          <a:lstStyle>
            <a:lvl1pPr algn="r">
              <a:defRPr sz="1200"/>
            </a:lvl1pPr>
          </a:lstStyle>
          <a:p>
            <a:fld id="{7303E6D1-91F8-409E-8732-F52234A49A3A}" type="datetimeFigureOut">
              <a:rPr lang="en-US" smtClean="0"/>
              <a:t>8/1/2018</a:t>
            </a:fld>
            <a:endParaRPr lang="en-US"/>
          </a:p>
        </p:txBody>
      </p:sp>
      <p:sp>
        <p:nvSpPr>
          <p:cNvPr id="4" name="Footer Placeholder 3"/>
          <p:cNvSpPr>
            <a:spLocks noGrp="1"/>
          </p:cNvSpPr>
          <p:nvPr>
            <p:ph type="ftr" sz="quarter" idx="2"/>
          </p:nvPr>
        </p:nvSpPr>
        <p:spPr>
          <a:xfrm>
            <a:off x="1" y="8829967"/>
            <a:ext cx="3037840" cy="464820"/>
          </a:xfrm>
          <a:prstGeom prst="rect">
            <a:avLst/>
          </a:prstGeom>
        </p:spPr>
        <p:txBody>
          <a:bodyPr vert="horz" lIns="93162" tIns="46581" rIns="93162" bIns="46581"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62" tIns="46581" rIns="93162" bIns="46581" rtlCol="0" anchor="b"/>
          <a:lstStyle>
            <a:lvl1pPr algn="r">
              <a:defRPr sz="1200"/>
            </a:lvl1pPr>
          </a:lstStyle>
          <a:p>
            <a:fld id="{E0618ED9-76B3-4C5B-AE33-C3F6B510DA92}" type="slidenum">
              <a:rPr lang="en-US" smtClean="0"/>
              <a:t>‹#›</a:t>
            </a:fld>
            <a:endParaRPr lang="en-US"/>
          </a:p>
        </p:txBody>
      </p:sp>
    </p:spTree>
    <p:extLst>
      <p:ext uri="{BB962C8B-B14F-4D97-AF65-F5344CB8AC3E}">
        <p14:creationId xmlns:p14="http://schemas.microsoft.com/office/powerpoint/2010/main" val="3241708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75" name="PlaceHolder 1"/>
          <p:cNvSpPr>
            <a:spLocks noGrp="1"/>
          </p:cNvSpPr>
          <p:nvPr>
            <p:ph type="body"/>
          </p:nvPr>
        </p:nvSpPr>
        <p:spPr>
          <a:xfrm>
            <a:off x="794512" y="4724400"/>
            <a:ext cx="5301488" cy="3733800"/>
          </a:xfrm>
          <a:prstGeom prst="rect">
            <a:avLst/>
          </a:prstGeom>
        </p:spPr>
        <p:txBody>
          <a:bodyPr wrap="none" lIns="0" tIns="0" rIns="0" bIns="0"/>
          <a:lstStyle/>
          <a:p>
            <a:r>
              <a:rPr lang="en-US"/>
              <a:t>Click to edit the notes format</a:t>
            </a:r>
            <a:endParaRPr/>
          </a:p>
        </p:txBody>
      </p:sp>
      <p:sp>
        <p:nvSpPr>
          <p:cNvPr id="276" name="PlaceHolder 2"/>
          <p:cNvSpPr>
            <a:spLocks noGrp="1"/>
          </p:cNvSpPr>
          <p:nvPr>
            <p:ph type="hdr"/>
          </p:nvPr>
        </p:nvSpPr>
        <p:spPr>
          <a:xfrm>
            <a:off x="228600" y="228601"/>
            <a:ext cx="3219192" cy="282336"/>
          </a:xfrm>
          <a:prstGeom prst="rect">
            <a:avLst/>
          </a:prstGeom>
        </p:spPr>
        <p:txBody>
          <a:bodyPr wrap="none" lIns="0" tIns="0" rIns="0" bIns="0"/>
          <a:lstStyle/>
          <a:p>
            <a:r>
              <a:rPr lang="en-US"/>
              <a:t>&lt;header&gt;</a:t>
            </a:r>
            <a:endParaRPr/>
          </a:p>
        </p:txBody>
      </p:sp>
      <p:sp>
        <p:nvSpPr>
          <p:cNvPr id="277" name="PlaceHolder 3"/>
          <p:cNvSpPr>
            <a:spLocks noGrp="1"/>
          </p:cNvSpPr>
          <p:nvPr>
            <p:ph type="dt"/>
          </p:nvPr>
        </p:nvSpPr>
        <p:spPr>
          <a:xfrm>
            <a:off x="4496960" y="228601"/>
            <a:ext cx="2132440" cy="282336"/>
          </a:xfrm>
          <a:prstGeom prst="rect">
            <a:avLst/>
          </a:prstGeom>
        </p:spPr>
        <p:txBody>
          <a:bodyPr wrap="none" lIns="0" tIns="0" rIns="0" bIns="0"/>
          <a:lstStyle/>
          <a:p>
            <a:pPr algn="r"/>
            <a:r>
              <a:rPr lang="en-US" dirty="0"/>
              <a:t>&lt;date/time&gt;</a:t>
            </a:r>
            <a:endParaRPr dirty="0"/>
          </a:p>
        </p:txBody>
      </p:sp>
      <p:sp>
        <p:nvSpPr>
          <p:cNvPr id="278" name="PlaceHolder 4"/>
          <p:cNvSpPr>
            <a:spLocks noGrp="1"/>
          </p:cNvSpPr>
          <p:nvPr>
            <p:ph type="ftr"/>
          </p:nvPr>
        </p:nvSpPr>
        <p:spPr>
          <a:xfrm>
            <a:off x="0" y="9714738"/>
            <a:ext cx="3447792" cy="510936"/>
          </a:xfrm>
          <a:prstGeom prst="rect">
            <a:avLst/>
          </a:prstGeom>
        </p:spPr>
        <p:txBody>
          <a:bodyPr wrap="none" lIns="0" tIns="0" rIns="0" bIns="0" anchor="b"/>
          <a:lstStyle/>
          <a:p>
            <a:r>
              <a:rPr lang="en-US"/>
              <a:t>&lt;footer&gt;</a:t>
            </a:r>
            <a:endParaRPr/>
          </a:p>
        </p:txBody>
      </p:sp>
      <p:sp>
        <p:nvSpPr>
          <p:cNvPr id="279" name="PlaceHolder 5"/>
          <p:cNvSpPr>
            <a:spLocks noGrp="1"/>
          </p:cNvSpPr>
          <p:nvPr>
            <p:ph type="sldNum"/>
          </p:nvPr>
        </p:nvSpPr>
        <p:spPr>
          <a:xfrm>
            <a:off x="4496960" y="9714738"/>
            <a:ext cx="3447792" cy="510936"/>
          </a:xfrm>
          <a:prstGeom prst="rect">
            <a:avLst/>
          </a:prstGeom>
        </p:spPr>
        <p:txBody>
          <a:bodyPr wrap="none" lIns="0" tIns="0" rIns="0" bIns="0" anchor="b"/>
          <a:lstStyle/>
          <a:p>
            <a:pPr algn="r"/>
            <a:fld id="{36012F21-2002-4FED-A694-7743F20E1E4D}" type="slidenum">
              <a:rPr lang="en-US"/>
              <a:t>‹#›</a:t>
            </a:fld>
            <a:endParaRPr/>
          </a:p>
        </p:txBody>
      </p:sp>
    </p:spTree>
    <p:extLst>
      <p:ext uri="{BB962C8B-B14F-4D97-AF65-F5344CB8AC3E}">
        <p14:creationId xmlns:p14="http://schemas.microsoft.com/office/powerpoint/2010/main" val="3225351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lgn="r"/>
            <a:fld id="{36012F21-2002-4FED-A694-7743F20E1E4D}" type="slidenum">
              <a:rPr lang="en-US" smtClean="0"/>
              <a:t>1</a:t>
            </a:fld>
            <a:endParaRPr lang="en-US"/>
          </a:p>
        </p:txBody>
      </p:sp>
    </p:spTree>
    <p:extLst>
      <p:ext uri="{BB962C8B-B14F-4D97-AF65-F5344CB8AC3E}">
        <p14:creationId xmlns:p14="http://schemas.microsoft.com/office/powerpoint/2010/main" val="3887389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a:t>Not everything</a:t>
            </a:r>
          </a:p>
          <a:p>
            <a:r>
              <a:rPr lang="en-US" dirty="0"/>
              <a:t>that counts</a:t>
            </a:r>
          </a:p>
          <a:p>
            <a:r>
              <a:rPr lang="en-US" dirty="0"/>
              <a:t>can be</a:t>
            </a:r>
          </a:p>
          <a:p>
            <a:r>
              <a:rPr lang="en-US" dirty="0"/>
              <a:t>counted, and</a:t>
            </a:r>
          </a:p>
          <a:p>
            <a:r>
              <a:rPr lang="en-US" dirty="0"/>
              <a:t>not everything</a:t>
            </a:r>
          </a:p>
          <a:p>
            <a:r>
              <a:rPr lang="en-US" dirty="0"/>
              <a:t>that can</a:t>
            </a:r>
          </a:p>
          <a:p>
            <a:r>
              <a:rPr lang="en-US" dirty="0"/>
              <a:t>be counted</a:t>
            </a:r>
          </a:p>
          <a:p>
            <a:r>
              <a:rPr lang="en-US" dirty="0"/>
              <a:t>counts</a:t>
            </a:r>
            <a:r>
              <a:rPr lang="en-US" dirty="0" smtClean="0"/>
              <a:t>. </a:t>
            </a:r>
            <a:endParaRPr lang="en-US" dirty="0"/>
          </a:p>
          <a:p>
            <a:endParaRPr lang="en-US" dirty="0" smtClean="0"/>
          </a:p>
          <a:p>
            <a:r>
              <a:rPr lang="en-US" dirty="0" smtClean="0"/>
              <a:t>Albert Einstein</a:t>
            </a:r>
            <a:endParaRPr lang="en-US" dirty="0"/>
          </a:p>
        </p:txBody>
      </p:sp>
      <p:sp>
        <p:nvSpPr>
          <p:cNvPr id="4" name="Slide Number Placeholder 3"/>
          <p:cNvSpPr>
            <a:spLocks noGrp="1"/>
          </p:cNvSpPr>
          <p:nvPr>
            <p:ph type="sldNum" idx="10"/>
          </p:nvPr>
        </p:nvSpPr>
        <p:spPr/>
        <p:txBody>
          <a:bodyPr/>
          <a:lstStyle/>
          <a:p>
            <a:pPr algn="r"/>
            <a:fld id="{36012F21-2002-4FED-A694-7743F20E1E4D}" type="slidenum">
              <a:rPr lang="en-US" smtClean="0"/>
              <a:t>10</a:t>
            </a:fld>
            <a:endParaRPr lang="en-US"/>
          </a:p>
        </p:txBody>
      </p:sp>
    </p:spTree>
    <p:extLst>
      <p:ext uri="{BB962C8B-B14F-4D97-AF65-F5344CB8AC3E}">
        <p14:creationId xmlns:p14="http://schemas.microsoft.com/office/powerpoint/2010/main" val="2445506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CustomShape 2"/>
          <p:cNvSpPr/>
          <p:nvPr/>
        </p:nvSpPr>
        <p:spPr>
          <a:xfrm>
            <a:off x="4143744" y="9119628"/>
            <a:ext cx="3169152" cy="480816"/>
          </a:xfrm>
          <a:prstGeom prst="rect">
            <a:avLst/>
          </a:prstGeom>
          <a:noFill/>
          <a:ln>
            <a:noFill/>
          </a:ln>
        </p:spPr>
      </p:sp>
      <p:sp>
        <p:nvSpPr>
          <p:cNvPr id="2" name="Slide Image Placeholder 1"/>
          <p:cNvSpPr>
            <a:spLocks noGrp="1" noRot="1" noChangeAspect="1"/>
          </p:cNvSpPr>
          <p:nvPr>
            <p:ph type="sldImg"/>
          </p:nvPr>
        </p:nvSpPr>
        <p:spPr>
          <a:xfrm>
            <a:off x="1296988" y="708025"/>
            <a:ext cx="4800600" cy="3600450"/>
          </a:xfrm>
          <a:prstGeom prst="rect">
            <a:avLst/>
          </a:prstGeom>
          <a:noFill/>
          <a:ln w="12700">
            <a:solidFill>
              <a:prstClr val="black"/>
            </a:solidFill>
          </a:ln>
        </p:spPr>
      </p:sp>
      <p:sp>
        <p:nvSpPr>
          <p:cNvPr id="3" name="Rectangle 2"/>
          <p:cNvSpPr/>
          <p:nvPr/>
        </p:nvSpPr>
        <p:spPr>
          <a:xfrm>
            <a:off x="1272209" y="4485807"/>
            <a:ext cx="4850296" cy="3419763"/>
          </a:xfrm>
          <a:prstGeom prst="rect">
            <a:avLst/>
          </a:prstGeom>
        </p:spPr>
        <p:txBody>
          <a:bodyPr wrap="square" lIns="94851" tIns="47425" rIns="94851" bIns="47425">
            <a:spAutoFit/>
          </a:bodyPr>
          <a:lstStyle/>
          <a:p>
            <a:pPr marL="296408" indent="-296408">
              <a:buFont typeface="Arial" panose="020B0604020202020204" pitchFamily="34" charset="0"/>
              <a:buChar char="•"/>
            </a:pPr>
            <a:r>
              <a:rPr lang="en-US" dirty="0" smtClean="0"/>
              <a:t>Inclusion </a:t>
            </a:r>
            <a:r>
              <a:rPr lang="en-US" dirty="0"/>
              <a:t>is not a natural consequence of diversity. You can spend millions of dollars on recruiting people in the door but never change the environment they walk into.</a:t>
            </a:r>
          </a:p>
          <a:p>
            <a:pPr marL="296408" indent="-296408">
              <a:buFont typeface="Arial" panose="020B0604020202020204" pitchFamily="34" charset="0"/>
              <a:buChar char="•"/>
            </a:pPr>
            <a:r>
              <a:rPr lang="en-US" dirty="0"/>
              <a:t>This is where we run into problems</a:t>
            </a:r>
            <a:r>
              <a:rPr lang="en-US" dirty="0" smtClean="0"/>
              <a:t>.</a:t>
            </a:r>
          </a:p>
          <a:p>
            <a:pPr marL="296408" indent="-296408">
              <a:buFont typeface="Arial" panose="020B0604020202020204" pitchFamily="34" charset="0"/>
              <a:buChar char="•"/>
            </a:pPr>
            <a:r>
              <a:rPr lang="en-US" dirty="0" smtClean="0"/>
              <a:t>With inclusion, the </a:t>
            </a:r>
            <a:r>
              <a:rPr lang="en-US" dirty="0"/>
              <a:t>“how” is </a:t>
            </a:r>
            <a:r>
              <a:rPr lang="en-US" dirty="0" smtClean="0"/>
              <a:t>as important, if not </a:t>
            </a:r>
            <a:r>
              <a:rPr lang="en-US" i="1" dirty="0" smtClean="0"/>
              <a:t>more</a:t>
            </a:r>
            <a:r>
              <a:rPr lang="en-US" dirty="0" smtClean="0"/>
              <a:t> important, than the </a:t>
            </a:r>
            <a:r>
              <a:rPr lang="en-US" dirty="0"/>
              <a:t>“what?”</a:t>
            </a:r>
          </a:p>
          <a:p>
            <a:pPr marL="296408" indent="-296408">
              <a:buFont typeface="Arial" panose="020B0604020202020204" pitchFamily="34" charset="0"/>
              <a:buChar char="•"/>
            </a:pPr>
            <a:r>
              <a:rPr lang="en-US" dirty="0"/>
              <a:t>Goes beyond representation and numbers</a:t>
            </a:r>
          </a:p>
          <a:p>
            <a:pPr marL="296408" indent="-296408">
              <a:buFont typeface="Arial" panose="020B0604020202020204" pitchFamily="34" charset="0"/>
              <a:buChar char="•"/>
            </a:pPr>
            <a:r>
              <a:rPr lang="en-US" dirty="0" smtClean="0"/>
              <a:t>And we </a:t>
            </a:r>
            <a:r>
              <a:rPr lang="en-US" dirty="0"/>
              <a:t>ask ourselves different types of questions</a:t>
            </a:r>
          </a:p>
          <a:p>
            <a:endParaRPr lang="en-US" dirty="0"/>
          </a:p>
          <a:p>
            <a:pPr algn="ctr"/>
            <a:endParaRPr lang="en-US" b="1" dirty="0"/>
          </a:p>
        </p:txBody>
      </p:sp>
    </p:spTree>
    <p:extLst>
      <p:ext uri="{BB962C8B-B14F-4D97-AF65-F5344CB8AC3E}">
        <p14:creationId xmlns:p14="http://schemas.microsoft.com/office/powerpoint/2010/main" val="2289268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CustomShape 2"/>
          <p:cNvSpPr/>
          <p:nvPr/>
        </p:nvSpPr>
        <p:spPr>
          <a:xfrm>
            <a:off x="4143744" y="9119628"/>
            <a:ext cx="3169152" cy="480816"/>
          </a:xfrm>
          <a:prstGeom prst="rect">
            <a:avLst/>
          </a:prstGeom>
          <a:noFill/>
          <a:ln>
            <a:noFill/>
          </a:ln>
        </p:spPr>
      </p:sp>
      <p:sp>
        <p:nvSpPr>
          <p:cNvPr id="2" name="Slide Image Placeholder 1"/>
          <p:cNvSpPr>
            <a:spLocks noGrp="1" noRot="1" noChangeAspect="1"/>
          </p:cNvSpPr>
          <p:nvPr>
            <p:ph type="sldImg"/>
          </p:nvPr>
        </p:nvSpPr>
        <p:spPr>
          <a:xfrm>
            <a:off x="1257300" y="719138"/>
            <a:ext cx="4800600" cy="3600450"/>
          </a:xfrm>
          <a:prstGeom prst="rect">
            <a:avLst/>
          </a:prstGeom>
          <a:noFill/>
          <a:ln w="12700">
            <a:solidFill>
              <a:prstClr val="black"/>
            </a:solidFill>
          </a:ln>
        </p:spPr>
      </p:sp>
      <p:sp>
        <p:nvSpPr>
          <p:cNvPr id="3" name="Rectangle 2"/>
          <p:cNvSpPr/>
          <p:nvPr/>
        </p:nvSpPr>
        <p:spPr>
          <a:xfrm>
            <a:off x="1232452" y="4572000"/>
            <a:ext cx="4850296" cy="1480771"/>
          </a:xfrm>
          <a:prstGeom prst="rect">
            <a:avLst/>
          </a:prstGeom>
        </p:spPr>
        <p:txBody>
          <a:bodyPr wrap="square" lIns="94851" tIns="47425" rIns="94851" bIns="47425">
            <a:spAutoFit/>
          </a:bodyPr>
          <a:lstStyle/>
          <a:p>
            <a:pPr lvl="0"/>
            <a:endParaRPr lang="en-US" i="1" dirty="0" smtClean="0">
              <a:solidFill>
                <a:prstClr val="black"/>
              </a:solidFill>
            </a:endParaRPr>
          </a:p>
          <a:p>
            <a:pPr lvl="0"/>
            <a:r>
              <a:rPr lang="en-US" i="1" dirty="0" smtClean="0">
                <a:solidFill>
                  <a:prstClr val="black"/>
                </a:solidFill>
              </a:rPr>
              <a:t>Here are some questions for reflection, to ask ourselves about a commitment to building inclusion.</a:t>
            </a:r>
            <a:endParaRPr lang="en-US" dirty="0" smtClean="0">
              <a:solidFill>
                <a:prstClr val="black"/>
              </a:solidFill>
            </a:endParaRPr>
          </a:p>
          <a:p>
            <a:pPr marL="177845" indent="-177845">
              <a:buFont typeface="Arial" panose="020B0604020202020204" pitchFamily="34" charset="0"/>
              <a:buChar char="•"/>
            </a:pPr>
            <a:endParaRPr lang="en-US" dirty="0">
              <a:solidFill>
                <a:prstClr val="black"/>
              </a:solidFill>
            </a:endParaRPr>
          </a:p>
        </p:txBody>
      </p:sp>
    </p:spTree>
    <p:extLst>
      <p:ext uri="{BB962C8B-B14F-4D97-AF65-F5344CB8AC3E}">
        <p14:creationId xmlns:p14="http://schemas.microsoft.com/office/powerpoint/2010/main" val="42158016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a:xfrm>
            <a:off x="1181100" y="4495800"/>
            <a:ext cx="4691888" cy="3733800"/>
          </a:xfrm>
        </p:spPr>
        <p:txBody>
          <a:bodyPr/>
          <a:lstStyle/>
          <a:p>
            <a:endParaRPr lang="en-US" dirty="0"/>
          </a:p>
        </p:txBody>
      </p:sp>
      <p:sp>
        <p:nvSpPr>
          <p:cNvPr id="4" name="Slide Number Placeholder 3"/>
          <p:cNvSpPr>
            <a:spLocks noGrp="1"/>
          </p:cNvSpPr>
          <p:nvPr>
            <p:ph type="sldNum" idx="10"/>
          </p:nvPr>
        </p:nvSpPr>
        <p:spPr/>
        <p:txBody>
          <a:bodyPr/>
          <a:lstStyle/>
          <a:p>
            <a:pPr algn="r"/>
            <a:fld id="{36012F21-2002-4FED-A694-7743F20E1E4D}" type="slidenum">
              <a:rPr lang="en-US" smtClean="0"/>
              <a:t>13</a:t>
            </a:fld>
            <a:endParaRPr lang="en-US" dirty="0"/>
          </a:p>
        </p:txBody>
      </p:sp>
    </p:spTree>
    <p:extLst>
      <p:ext uri="{BB962C8B-B14F-4D97-AF65-F5344CB8AC3E}">
        <p14:creationId xmlns:p14="http://schemas.microsoft.com/office/powerpoint/2010/main" val="163167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CustomShape 2"/>
          <p:cNvSpPr/>
          <p:nvPr/>
        </p:nvSpPr>
        <p:spPr>
          <a:xfrm>
            <a:off x="4143744" y="9119628"/>
            <a:ext cx="3169152" cy="480816"/>
          </a:xfrm>
          <a:prstGeom prst="rect">
            <a:avLst/>
          </a:prstGeom>
          <a:noFill/>
          <a:ln>
            <a:noFill/>
          </a:ln>
        </p:spPr>
      </p:sp>
      <p:sp>
        <p:nvSpPr>
          <p:cNvPr id="2" name="Slide Image Placeholder 1"/>
          <p:cNvSpPr>
            <a:spLocks noGrp="1" noRot="1" noChangeAspect="1"/>
          </p:cNvSpPr>
          <p:nvPr>
            <p:ph type="sldImg"/>
          </p:nvPr>
        </p:nvSpPr>
        <p:spPr>
          <a:xfrm>
            <a:off x="1257300" y="708025"/>
            <a:ext cx="4800600" cy="3600450"/>
          </a:xfrm>
          <a:prstGeom prst="rect">
            <a:avLst/>
          </a:prstGeom>
          <a:noFill/>
          <a:ln w="12700">
            <a:solidFill>
              <a:prstClr val="black"/>
            </a:solidFill>
          </a:ln>
        </p:spPr>
      </p:sp>
      <p:sp>
        <p:nvSpPr>
          <p:cNvPr id="3" name="Rectangle 2"/>
          <p:cNvSpPr/>
          <p:nvPr/>
        </p:nvSpPr>
        <p:spPr>
          <a:xfrm>
            <a:off x="1257300" y="4572000"/>
            <a:ext cx="4691270" cy="2588766"/>
          </a:xfrm>
          <a:prstGeom prst="rect">
            <a:avLst/>
          </a:prstGeom>
        </p:spPr>
        <p:txBody>
          <a:bodyPr wrap="square" lIns="94851" tIns="47425" rIns="94851" bIns="47425">
            <a:spAutoFit/>
          </a:bodyPr>
          <a:lstStyle/>
          <a:p>
            <a:pPr marL="296408" indent="-296408">
              <a:buFont typeface="Arial" panose="020B0604020202020204" pitchFamily="34" charset="0"/>
              <a:buChar char="•"/>
            </a:pPr>
            <a:r>
              <a:rPr lang="en-US" dirty="0" smtClean="0"/>
              <a:t>Inclusion is deeply held value that is held by the culture of our society, of our organizations as institutions.</a:t>
            </a:r>
          </a:p>
          <a:p>
            <a:pPr marL="296408" indent="-296408">
              <a:buFont typeface="Arial" panose="020B0604020202020204" pitchFamily="34" charset="0"/>
              <a:buChar char="•"/>
            </a:pPr>
            <a:r>
              <a:rPr lang="en-US" dirty="0"/>
              <a:t>Important because we have to create a culture that supports people being welcomed, included, ideas and voices heard, leadership </a:t>
            </a:r>
            <a:r>
              <a:rPr lang="en-US" dirty="0" smtClean="0"/>
              <a:t>respected</a:t>
            </a:r>
          </a:p>
          <a:p>
            <a:pPr marL="296408" indent="-296408">
              <a:buFont typeface="Arial" panose="020B0604020202020204" pitchFamily="34" charset="0"/>
              <a:buChar char="•"/>
            </a:pPr>
            <a:r>
              <a:rPr lang="en-US" dirty="0" smtClean="0"/>
              <a:t>What </a:t>
            </a:r>
            <a:r>
              <a:rPr lang="en-US" dirty="0"/>
              <a:t>do we mean by “organizational culture</a:t>
            </a:r>
            <a:r>
              <a:rPr lang="en-US" dirty="0" smtClean="0"/>
              <a:t>”?</a:t>
            </a:r>
            <a:endParaRPr lang="en-US" dirty="0"/>
          </a:p>
        </p:txBody>
      </p:sp>
    </p:spTree>
    <p:extLst>
      <p:ext uri="{BB962C8B-B14F-4D97-AF65-F5344CB8AC3E}">
        <p14:creationId xmlns:p14="http://schemas.microsoft.com/office/powerpoint/2010/main" val="3835527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3" name="CustomShape 2"/>
          <p:cNvSpPr/>
          <p:nvPr/>
        </p:nvSpPr>
        <p:spPr>
          <a:xfrm>
            <a:off x="3971088" y="8830116"/>
            <a:ext cx="3037104" cy="465552"/>
          </a:xfrm>
          <a:prstGeom prst="rect">
            <a:avLst/>
          </a:prstGeom>
          <a:noFill/>
          <a:ln>
            <a:noFill/>
          </a:ln>
        </p:spPr>
      </p:sp>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a:xfrm>
            <a:off x="1181100" y="4419600"/>
            <a:ext cx="4648200" cy="3810000"/>
          </a:xfrm>
        </p:spPr>
        <p:txBody>
          <a:bodyPr/>
          <a:lstStyle/>
          <a:p>
            <a:r>
              <a:rPr lang="en-US" dirty="0" smtClean="0"/>
              <a:t>What do we mean  by white supremacy culture? </a:t>
            </a:r>
            <a:endParaRPr lang="en-US" dirty="0"/>
          </a:p>
          <a:p>
            <a:endParaRPr lang="en-US" dirty="0" smtClean="0"/>
          </a:p>
        </p:txBody>
      </p:sp>
    </p:spTree>
    <p:extLst>
      <p:ext uri="{BB962C8B-B14F-4D97-AF65-F5344CB8AC3E}">
        <p14:creationId xmlns:p14="http://schemas.microsoft.com/office/powerpoint/2010/main" val="27075774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1414462" y="4419600"/>
            <a:ext cx="4986337" cy="4038600"/>
          </a:xfrm>
        </p:spPr>
        <p:txBody>
          <a:bodyPr/>
          <a:lstStyle/>
          <a:p>
            <a:pPr rtl="0" fontAlgn="base"/>
            <a:r>
              <a:rPr lang="en-US" sz="1200" b="0" i="0" u="none" strike="noStrike" kern="1200" dirty="0" smtClean="0">
                <a:solidFill>
                  <a:schemeClr val="tx1"/>
                </a:solidFill>
                <a:effectLst/>
                <a:latin typeface="+mn-lt"/>
                <a:ea typeface="+mn-ea"/>
                <a:cs typeface="+mn-cs"/>
              </a:rPr>
              <a:t>In the work of addressing racism and the building inclusive organizations to </a:t>
            </a:r>
          </a:p>
          <a:p>
            <a:pPr rtl="0" fontAlgn="base"/>
            <a:r>
              <a:rPr lang="en-US" sz="1200" b="0" i="0" u="none" strike="noStrike" kern="1200" dirty="0" smtClean="0">
                <a:solidFill>
                  <a:schemeClr val="tx1"/>
                </a:solidFill>
                <a:effectLst/>
                <a:latin typeface="+mn-lt"/>
                <a:ea typeface="+mn-ea"/>
                <a:cs typeface="+mn-cs"/>
              </a:rPr>
              <a:t>dismantle </a:t>
            </a:r>
            <a:r>
              <a:rPr lang="en-US" dirty="0" smtClean="0"/>
              <a:t>Racism within our organizations, it’s helpful to look at white </a:t>
            </a:r>
          </a:p>
          <a:p>
            <a:pPr rtl="0" fontAlgn="base"/>
            <a:r>
              <a:rPr lang="en-US" dirty="0" smtClean="0"/>
              <a:t>supremacy culture.</a:t>
            </a:r>
          </a:p>
          <a:p>
            <a:pPr rtl="0" fontAlgn="base"/>
            <a:r>
              <a:rPr lang="en-US" sz="1200" b="0" i="0" u="none" strike="noStrike" kern="1200" dirty="0" smtClean="0">
                <a:solidFill>
                  <a:schemeClr val="tx1"/>
                </a:solidFill>
                <a:effectLst/>
                <a:latin typeface="+mn-lt"/>
                <a:ea typeface="+mn-ea"/>
                <a:cs typeface="+mn-cs"/>
              </a:rPr>
              <a:t>Here are some elements of that.</a:t>
            </a:r>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idx="10"/>
          </p:nvPr>
        </p:nvSpPr>
        <p:spPr/>
        <p:txBody>
          <a:bodyPr/>
          <a:lstStyle/>
          <a:p>
            <a:pPr algn="r"/>
            <a:fld id="{36012F21-2002-4FED-A694-7743F20E1E4D}" type="slidenum">
              <a:rPr lang="en-US" smtClean="0"/>
              <a:t>17</a:t>
            </a:fld>
            <a:endParaRPr lang="en-US" dirty="0"/>
          </a:p>
        </p:txBody>
      </p:sp>
    </p:spTree>
    <p:extLst>
      <p:ext uri="{BB962C8B-B14F-4D97-AF65-F5344CB8AC3E}">
        <p14:creationId xmlns:p14="http://schemas.microsoft.com/office/powerpoint/2010/main" val="13850828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1414462" y="4419600"/>
            <a:ext cx="4833937" cy="4114800"/>
          </a:xfrm>
        </p:spPr>
        <p:txBody>
          <a:bodyPr/>
          <a:lstStyle/>
          <a:p>
            <a:r>
              <a:rPr lang="en-US" dirty="0" smtClean="0"/>
              <a:t>Term attributed to Peter Drucker, organizational management expert.</a:t>
            </a:r>
          </a:p>
          <a:p>
            <a:r>
              <a:rPr lang="en-US" dirty="0" smtClean="0"/>
              <a:t>Believed </a:t>
            </a:r>
            <a:r>
              <a:rPr lang="en-US" dirty="0"/>
              <a:t>that a company's </a:t>
            </a:r>
            <a:r>
              <a:rPr lang="en-US" i="1" dirty="0"/>
              <a:t>culture</a:t>
            </a:r>
            <a:r>
              <a:rPr lang="en-US" dirty="0"/>
              <a:t> normally thwarts any attempt </a:t>
            </a:r>
            <a:r>
              <a:rPr lang="en-US" dirty="0" smtClean="0"/>
              <a:t>to</a:t>
            </a:r>
          </a:p>
          <a:p>
            <a:r>
              <a:rPr lang="en-US" dirty="0" smtClean="0"/>
              <a:t> </a:t>
            </a:r>
            <a:r>
              <a:rPr lang="en-US" dirty="0"/>
              <a:t>create or enforce a </a:t>
            </a:r>
            <a:r>
              <a:rPr lang="en-US" i="1" dirty="0"/>
              <a:t>strategy</a:t>
            </a:r>
            <a:r>
              <a:rPr lang="en-US" dirty="0"/>
              <a:t> that is incompatible with that </a:t>
            </a:r>
            <a:r>
              <a:rPr lang="en-US" i="1" dirty="0" smtClean="0"/>
              <a:t>culture</a:t>
            </a:r>
          </a:p>
          <a:p>
            <a:endParaRPr lang="en-US" i="1" dirty="0"/>
          </a:p>
          <a:p>
            <a:r>
              <a:rPr lang="en-US" i="1" dirty="0" smtClean="0"/>
              <a:t>Other lessons about this:</a:t>
            </a:r>
          </a:p>
          <a:p>
            <a:endParaRPr lang="en-US" i="1" dirty="0"/>
          </a:p>
          <a:p>
            <a:endParaRPr lang="en-US" dirty="0"/>
          </a:p>
          <a:p>
            <a:r>
              <a:rPr lang="en-US" dirty="0"/>
              <a:t>    People are loyal to culture, not to strategy</a:t>
            </a:r>
          </a:p>
          <a:p>
            <a:r>
              <a:rPr lang="en-US" dirty="0"/>
              <a:t>    Culture is more efficient than strategy</a:t>
            </a:r>
          </a:p>
          <a:p>
            <a:r>
              <a:rPr lang="en-US" dirty="0"/>
              <a:t>    A brittle culture can doom even a great organization</a:t>
            </a:r>
          </a:p>
          <a:p>
            <a:r>
              <a:rPr lang="en-US" dirty="0"/>
              <a:t>    When strategy and culture collide, culture will win</a:t>
            </a:r>
          </a:p>
          <a:p>
            <a:r>
              <a:rPr lang="en-US" dirty="0"/>
              <a:t>    Culture provides an emotional safe zone and offers resilience in hard times</a:t>
            </a:r>
          </a:p>
          <a:p>
            <a:r>
              <a:rPr lang="en-US" dirty="0"/>
              <a:t>    Culture will have a significant impact on your bottom line</a:t>
            </a:r>
          </a:p>
          <a:p>
            <a:endParaRPr lang="en-US" dirty="0" smtClean="0"/>
          </a:p>
          <a:p>
            <a:r>
              <a:rPr lang="en-US" dirty="0" smtClean="0"/>
              <a:t>Culture can eat change, growth, performance, execution, innovation when it</a:t>
            </a:r>
          </a:p>
          <a:p>
            <a:r>
              <a:rPr lang="en-US" dirty="0" smtClean="0"/>
              <a:t>Comes to building inclusive organizations.</a:t>
            </a:r>
          </a:p>
        </p:txBody>
      </p:sp>
      <p:sp>
        <p:nvSpPr>
          <p:cNvPr id="4" name="Slide Number Placeholder 3"/>
          <p:cNvSpPr>
            <a:spLocks noGrp="1"/>
          </p:cNvSpPr>
          <p:nvPr>
            <p:ph type="sldNum" idx="10"/>
          </p:nvPr>
        </p:nvSpPr>
        <p:spPr/>
        <p:txBody>
          <a:bodyPr/>
          <a:lstStyle/>
          <a:p>
            <a:pPr algn="r"/>
            <a:fld id="{36012F21-2002-4FED-A694-7743F20E1E4D}" type="slidenum">
              <a:rPr lang="en-US" smtClean="0"/>
              <a:t>19</a:t>
            </a:fld>
            <a:endParaRPr lang="en-US"/>
          </a:p>
        </p:txBody>
      </p:sp>
    </p:spTree>
    <p:extLst>
      <p:ext uri="{BB962C8B-B14F-4D97-AF65-F5344CB8AC3E}">
        <p14:creationId xmlns:p14="http://schemas.microsoft.com/office/powerpoint/2010/main" val="21673150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t>More specifically to the practices across the organization.</a:t>
            </a:r>
          </a:p>
          <a:p>
            <a:r>
              <a:rPr lang="en-US" dirty="0" smtClean="0"/>
              <a:t>Particularly important in thinking about developing practices, even moving toward</a:t>
            </a:r>
          </a:p>
          <a:p>
            <a:r>
              <a:rPr lang="en-US" dirty="0" smtClean="0"/>
              <a:t>Equity, which many of us also care about, and which is a different stage in the </a:t>
            </a:r>
          </a:p>
          <a:p>
            <a:r>
              <a:rPr lang="en-US" dirty="0" smtClean="0"/>
              <a:t>Process.</a:t>
            </a:r>
            <a:endParaRPr lang="en-US" dirty="0"/>
          </a:p>
        </p:txBody>
      </p:sp>
      <p:sp>
        <p:nvSpPr>
          <p:cNvPr id="4" name="Slide Number Placeholder 3"/>
          <p:cNvSpPr>
            <a:spLocks noGrp="1"/>
          </p:cNvSpPr>
          <p:nvPr>
            <p:ph type="sldNum" idx="10"/>
          </p:nvPr>
        </p:nvSpPr>
        <p:spPr/>
        <p:txBody>
          <a:bodyPr/>
          <a:lstStyle/>
          <a:p>
            <a:pPr algn="r"/>
            <a:fld id="{36012F21-2002-4FED-A694-7743F20E1E4D}" type="slidenum">
              <a:rPr lang="en-US" smtClean="0"/>
              <a:t>20</a:t>
            </a:fld>
            <a:endParaRPr lang="en-US"/>
          </a:p>
        </p:txBody>
      </p:sp>
    </p:spTree>
    <p:extLst>
      <p:ext uri="{BB962C8B-B14F-4D97-AF65-F5344CB8AC3E}">
        <p14:creationId xmlns:p14="http://schemas.microsoft.com/office/powerpoint/2010/main" val="41224944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7800" y="990600"/>
            <a:ext cx="4181475" cy="3136900"/>
          </a:xfrm>
          <a:prstGeom prst="rect">
            <a:avLst/>
          </a:prstGeom>
          <a:noFill/>
          <a:ln w="12700">
            <a:solidFill>
              <a:prstClr val="black"/>
            </a:solidFill>
          </a:ln>
        </p:spPr>
      </p:sp>
      <p:sp>
        <p:nvSpPr>
          <p:cNvPr id="4" name="Slide Number Placeholder 3"/>
          <p:cNvSpPr>
            <a:spLocks noGrp="1"/>
          </p:cNvSpPr>
          <p:nvPr>
            <p:ph type="sldNum" idx="10"/>
          </p:nvPr>
        </p:nvSpPr>
        <p:spPr/>
        <p:txBody>
          <a:bodyPr/>
          <a:lstStyle/>
          <a:p>
            <a:pPr algn="r"/>
            <a:fld id="{36012F21-2002-4FED-A694-7743F20E1E4D}" type="slidenum">
              <a:rPr lang="en-US" smtClean="0"/>
              <a:t>21</a:t>
            </a:fld>
            <a:endParaRPr lang="en-US"/>
          </a:p>
        </p:txBody>
      </p:sp>
      <p:sp>
        <p:nvSpPr>
          <p:cNvPr id="5" name="Rectangle 4"/>
          <p:cNvSpPr/>
          <p:nvPr/>
        </p:nvSpPr>
        <p:spPr>
          <a:xfrm>
            <a:off x="1447800" y="4267200"/>
            <a:ext cx="4181475" cy="3215521"/>
          </a:xfrm>
          <a:prstGeom prst="rect">
            <a:avLst/>
          </a:prstGeom>
        </p:spPr>
        <p:txBody>
          <a:bodyPr wrap="square">
            <a:spAutoFit/>
          </a:bodyPr>
          <a:lstStyle/>
          <a:p>
            <a:r>
              <a:rPr lang="en-US" dirty="0"/>
              <a:t>Work in a more culturally proficient way with the people, organizations and communities we serve</a:t>
            </a:r>
          </a:p>
          <a:p>
            <a:endParaRPr lang="en-US" dirty="0"/>
          </a:p>
          <a:p>
            <a:r>
              <a:rPr lang="en-US" dirty="0"/>
              <a:t>More attractive employer to top talent with an ability to harness the rich experiences and diversity</a:t>
            </a:r>
          </a:p>
          <a:p>
            <a:endParaRPr lang="en-US" dirty="0"/>
          </a:p>
          <a:p>
            <a:r>
              <a:rPr lang="en-US" dirty="0"/>
              <a:t>Build a more ‘leaderful’ organization, where staff have a critical, decision-making role </a:t>
            </a:r>
          </a:p>
        </p:txBody>
      </p:sp>
    </p:spTree>
    <p:extLst>
      <p:ext uri="{BB962C8B-B14F-4D97-AF65-F5344CB8AC3E}">
        <p14:creationId xmlns:p14="http://schemas.microsoft.com/office/powerpoint/2010/main" val="2052731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4" name="Slide Number Placeholder 3"/>
          <p:cNvSpPr>
            <a:spLocks noGrp="1"/>
          </p:cNvSpPr>
          <p:nvPr>
            <p:ph type="sldNum" idx="10"/>
          </p:nvPr>
        </p:nvSpPr>
        <p:spPr/>
        <p:txBody>
          <a:bodyPr/>
          <a:lstStyle/>
          <a:p>
            <a:pPr algn="r"/>
            <a:fld id="{36012F21-2002-4FED-A694-7743F20E1E4D}" type="slidenum">
              <a:rPr lang="en-US" smtClean="0"/>
              <a:t>2</a:t>
            </a:fld>
            <a:endParaRPr lang="en-US" dirty="0"/>
          </a:p>
        </p:txBody>
      </p:sp>
      <p:sp>
        <p:nvSpPr>
          <p:cNvPr id="5" name="Rectangle 4"/>
          <p:cNvSpPr/>
          <p:nvPr/>
        </p:nvSpPr>
        <p:spPr>
          <a:xfrm>
            <a:off x="1219200" y="4325036"/>
            <a:ext cx="4648200" cy="492426"/>
          </a:xfrm>
          <a:prstGeom prst="rect">
            <a:avLst/>
          </a:prstGeom>
        </p:spPr>
        <p:txBody>
          <a:bodyPr wrap="square" lIns="91425" tIns="45712" rIns="91425" bIns="45712">
            <a:spAutoFit/>
          </a:bodyPr>
          <a:lstStyle/>
          <a:p>
            <a:pPr marL="171422" indent="-171422">
              <a:buFont typeface="Arial" panose="020B0604020202020204" pitchFamily="34" charset="0"/>
              <a:buChar char="•"/>
            </a:pPr>
            <a:r>
              <a:rPr lang="en-US" sz="1400" b="1" dirty="0" smtClean="0">
                <a:solidFill>
                  <a:schemeClr val="accent2">
                    <a:lumMod val="75000"/>
                  </a:schemeClr>
                </a:solidFill>
              </a:rPr>
              <a:t>This is the opening slide</a:t>
            </a:r>
            <a:endParaRPr lang="en-US" sz="1400" dirty="0">
              <a:solidFill>
                <a:prstClr val="black"/>
              </a:solidFill>
            </a:endParaRPr>
          </a:p>
          <a:p>
            <a:pPr lvl="0"/>
            <a:endParaRPr lang="en-US" sz="1200" dirty="0">
              <a:solidFill>
                <a:prstClr val="black"/>
              </a:solidFill>
            </a:endParaRPr>
          </a:p>
        </p:txBody>
      </p:sp>
    </p:spTree>
    <p:extLst>
      <p:ext uri="{BB962C8B-B14F-4D97-AF65-F5344CB8AC3E}">
        <p14:creationId xmlns:p14="http://schemas.microsoft.com/office/powerpoint/2010/main" val="37176297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 name="CustomShape 2"/>
          <p:cNvSpPr/>
          <p:nvPr/>
        </p:nvSpPr>
        <p:spPr>
          <a:xfrm>
            <a:off x="3971088" y="8830117"/>
            <a:ext cx="3037104" cy="465552"/>
          </a:xfrm>
          <a:prstGeom prst="rect">
            <a:avLst/>
          </a:prstGeom>
          <a:noFill/>
          <a:ln>
            <a:noFill/>
          </a:ln>
        </p:spPr>
      </p:sp>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Rectangle 2"/>
          <p:cNvSpPr/>
          <p:nvPr/>
        </p:nvSpPr>
        <p:spPr>
          <a:xfrm>
            <a:off x="1066800" y="4844596"/>
            <a:ext cx="4648200" cy="830981"/>
          </a:xfrm>
          <a:prstGeom prst="rect">
            <a:avLst/>
          </a:prstGeom>
        </p:spPr>
        <p:txBody>
          <a:bodyPr wrap="square" lIns="91425" tIns="45712" rIns="91425" bIns="45712">
            <a:spAutoFit/>
          </a:bodyPr>
          <a:lstStyle/>
          <a:p>
            <a:pPr marL="285703" indent="-285703">
              <a:buFont typeface="Arial" panose="020B0604020202020204" pitchFamily="34" charset="0"/>
              <a:buChar char="•"/>
            </a:pPr>
            <a:r>
              <a:rPr lang="en-US" dirty="0" smtClean="0">
                <a:solidFill>
                  <a:prstClr val="black"/>
                </a:solidFill>
                <a:latin typeface="+mj-lt"/>
              </a:rPr>
              <a:t>So what action can we start to take?</a:t>
            </a:r>
          </a:p>
          <a:p>
            <a:pPr marL="285703" indent="-285703">
              <a:buFont typeface="Arial" panose="020B0604020202020204" pitchFamily="34" charset="0"/>
              <a:buChar char="•"/>
            </a:pPr>
            <a:endParaRPr lang="en-US" dirty="0">
              <a:solidFill>
                <a:prstClr val="black"/>
              </a:solidFill>
              <a:latin typeface="+mj-lt"/>
            </a:endParaRPr>
          </a:p>
          <a:p>
            <a:pPr lvl="0"/>
            <a:endParaRPr lang="en-US" sz="1200"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a:prstGeom prst="rect">
            <a:avLst/>
          </a:prstGeom>
          <a:noFill/>
          <a:ln w="12700">
            <a:solidFill>
              <a:prstClr val="black"/>
            </a:solidFill>
          </a:ln>
        </p:spPr>
      </p:sp>
      <p:sp>
        <p:nvSpPr>
          <p:cNvPr id="3" name="Notes Placeholder 2"/>
          <p:cNvSpPr>
            <a:spLocks noGrp="1"/>
          </p:cNvSpPr>
          <p:nvPr>
            <p:ph type="body" idx="1"/>
          </p:nvPr>
        </p:nvSpPr>
        <p:spPr>
          <a:xfrm>
            <a:off x="1257300" y="4572000"/>
            <a:ext cx="4838700" cy="3886200"/>
          </a:xfrm>
        </p:spPr>
        <p:txBody>
          <a:bodyPr/>
          <a:lstStyle/>
          <a:p>
            <a:pPr algn="ctr"/>
            <a:r>
              <a:rPr lang="en-US" sz="1900" b="1" dirty="0" smtClean="0"/>
              <a:t>And remember…</a:t>
            </a:r>
            <a:endParaRPr lang="en-US" sz="1900" b="1" dirty="0"/>
          </a:p>
        </p:txBody>
      </p:sp>
      <p:sp>
        <p:nvSpPr>
          <p:cNvPr id="4" name="Slide Number Placeholder 3"/>
          <p:cNvSpPr>
            <a:spLocks noGrp="1"/>
          </p:cNvSpPr>
          <p:nvPr>
            <p:ph type="sldNum" idx="10"/>
          </p:nvPr>
        </p:nvSpPr>
        <p:spPr/>
        <p:txBody>
          <a:bodyPr/>
          <a:lstStyle/>
          <a:p>
            <a:pPr algn="r"/>
            <a:fld id="{36012F21-2002-4FED-A694-7743F20E1E4D}" type="slidenum">
              <a:rPr lang="en-US" smtClean="0"/>
              <a:t>23</a:t>
            </a:fld>
            <a:endParaRPr lang="en-US"/>
          </a:p>
        </p:txBody>
      </p:sp>
    </p:spTree>
    <p:extLst>
      <p:ext uri="{BB962C8B-B14F-4D97-AF65-F5344CB8AC3E}">
        <p14:creationId xmlns:p14="http://schemas.microsoft.com/office/powerpoint/2010/main" val="16775885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CustomShape 2"/>
          <p:cNvSpPr/>
          <p:nvPr/>
        </p:nvSpPr>
        <p:spPr>
          <a:xfrm>
            <a:off x="3971088" y="8830117"/>
            <a:ext cx="3037104" cy="465552"/>
          </a:xfrm>
          <a:prstGeom prst="rect">
            <a:avLst/>
          </a:prstGeom>
          <a:noFill/>
          <a:ln>
            <a:noFill/>
          </a:ln>
        </p:spPr>
      </p:sp>
      <p:sp>
        <p:nvSpPr>
          <p:cNvPr id="2" name="Slide Image Placeholder 1"/>
          <p:cNvSpPr>
            <a:spLocks noGrp="1" noRot="1" noChangeAspect="1"/>
          </p:cNvSpPr>
          <p:nvPr>
            <p:ph type="sldImg"/>
          </p:nvPr>
        </p:nvSpPr>
        <p:spPr>
          <a:xfrm>
            <a:off x="1181100" y="685800"/>
            <a:ext cx="4648200" cy="3486150"/>
          </a:xfrm>
          <a:prstGeom prst="rect">
            <a:avLst/>
          </a:prstGeom>
          <a:noFill/>
          <a:ln w="12700">
            <a:solidFill>
              <a:prstClr val="black"/>
            </a:solidFill>
          </a:ln>
        </p:spPr>
      </p:sp>
      <p:sp>
        <p:nvSpPr>
          <p:cNvPr id="4" name="Notes Placeholder 3"/>
          <p:cNvSpPr>
            <a:spLocks noGrp="1"/>
          </p:cNvSpPr>
          <p:nvPr>
            <p:ph type="body" idx="1"/>
          </p:nvPr>
        </p:nvSpPr>
        <p:spPr>
          <a:xfrm>
            <a:off x="1181100" y="4495800"/>
            <a:ext cx="4648200" cy="3657600"/>
          </a:xfrm>
        </p:spPr>
        <p:txBody>
          <a:bodyPr/>
          <a:lstStyle/>
          <a:p>
            <a:r>
              <a:rPr lang="en-US" dirty="0" smtClean="0"/>
              <a:t>Pause here for some questions</a:t>
            </a:r>
            <a:endParaRPr lang="en-US" dirty="0"/>
          </a:p>
        </p:txBody>
      </p:sp>
    </p:spTree>
    <p:extLst>
      <p:ext uri="{BB962C8B-B14F-4D97-AF65-F5344CB8AC3E}">
        <p14:creationId xmlns:p14="http://schemas.microsoft.com/office/powerpoint/2010/main" val="14457501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lgn="r"/>
            <a:fld id="{36012F21-2002-4FED-A694-7743F20E1E4D}" type="slidenum">
              <a:rPr lang="en-US" smtClean="0"/>
              <a:t>25</a:t>
            </a:fld>
            <a:endParaRPr lang="en-US"/>
          </a:p>
        </p:txBody>
      </p:sp>
    </p:spTree>
    <p:extLst>
      <p:ext uri="{BB962C8B-B14F-4D97-AF65-F5344CB8AC3E}">
        <p14:creationId xmlns:p14="http://schemas.microsoft.com/office/powerpoint/2010/main" val="3933084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CustomShape 2"/>
          <p:cNvSpPr/>
          <p:nvPr/>
        </p:nvSpPr>
        <p:spPr>
          <a:xfrm>
            <a:off x="4143744" y="9119628"/>
            <a:ext cx="3169152" cy="480816"/>
          </a:xfrm>
          <a:prstGeom prst="rect">
            <a:avLst/>
          </a:prstGeom>
          <a:noFill/>
          <a:ln>
            <a:noFill/>
          </a:ln>
        </p:spPr>
      </p:sp>
      <p:sp>
        <p:nvSpPr>
          <p:cNvPr id="2" name="Slide Image Placeholder 1"/>
          <p:cNvSpPr>
            <a:spLocks noGrp="1" noRot="1" noChangeAspect="1"/>
          </p:cNvSpPr>
          <p:nvPr>
            <p:ph type="sldImg"/>
          </p:nvPr>
        </p:nvSpPr>
        <p:spPr>
          <a:xfrm>
            <a:off x="1257300" y="719138"/>
            <a:ext cx="4800600" cy="3600450"/>
          </a:xfrm>
          <a:prstGeom prst="rect">
            <a:avLst/>
          </a:prstGeom>
          <a:noFill/>
          <a:ln w="12700">
            <a:solidFill>
              <a:prstClr val="black"/>
            </a:solidFill>
          </a:ln>
        </p:spPr>
      </p:sp>
      <p:sp>
        <p:nvSpPr>
          <p:cNvPr id="4" name="Rectangle 3"/>
          <p:cNvSpPr/>
          <p:nvPr/>
        </p:nvSpPr>
        <p:spPr>
          <a:xfrm>
            <a:off x="1272209" y="4721902"/>
            <a:ext cx="4929809" cy="557441"/>
          </a:xfrm>
          <a:prstGeom prst="rect">
            <a:avLst/>
          </a:prstGeom>
        </p:spPr>
        <p:txBody>
          <a:bodyPr wrap="square" lIns="94851" tIns="47425" rIns="94851" bIns="47425">
            <a:spAutoFit/>
          </a:bodyPr>
          <a:lstStyle/>
          <a:p>
            <a:pPr marL="296408" indent="-296408">
              <a:buFont typeface="Arial" panose="020B0604020202020204" pitchFamily="34" charset="0"/>
              <a:buChar char="•"/>
            </a:pPr>
            <a:r>
              <a:rPr lang="en-US" sz="1500" dirty="0" smtClean="0">
                <a:solidFill>
                  <a:prstClr val="black"/>
                </a:solidFill>
              </a:rPr>
              <a:t>Here are our goals and learning objectives for this webinar</a:t>
            </a:r>
            <a:endParaRPr lang="en-US" sz="1700" b="1" dirty="0"/>
          </a:p>
        </p:txBody>
      </p:sp>
    </p:spTree>
    <p:extLst>
      <p:ext uri="{BB962C8B-B14F-4D97-AF65-F5344CB8AC3E}">
        <p14:creationId xmlns:p14="http://schemas.microsoft.com/office/powerpoint/2010/main" val="3178068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a:xfrm>
            <a:off x="1181100" y="4343400"/>
            <a:ext cx="4762500" cy="3657600"/>
          </a:xfrm>
        </p:spPr>
        <p:txBody>
          <a:bodyPr/>
          <a:lstStyle/>
          <a:p>
            <a:r>
              <a:rPr lang="en-US" dirty="0" smtClean="0"/>
              <a:t>Very important to start with this statement for our webinar.</a:t>
            </a:r>
            <a:endParaRPr lang="en-US" dirty="0"/>
          </a:p>
        </p:txBody>
      </p:sp>
    </p:spTree>
    <p:extLst>
      <p:ext uri="{BB962C8B-B14F-4D97-AF65-F5344CB8AC3E}">
        <p14:creationId xmlns:p14="http://schemas.microsoft.com/office/powerpoint/2010/main" val="3037220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1414463" y="4419600"/>
            <a:ext cx="4452938" cy="3505200"/>
          </a:xfrm>
        </p:spPr>
        <p:txBody>
          <a:bodyPr/>
          <a:lstStyle/>
          <a:p>
            <a:r>
              <a:rPr lang="en-US" dirty="0" smtClean="0"/>
              <a:t>Here is our analysis on the basic assumption we just shared,</a:t>
            </a:r>
          </a:p>
          <a:p>
            <a:r>
              <a:rPr lang="en-US" dirty="0" smtClean="0"/>
              <a:t>How racism manifest within U.S. society</a:t>
            </a:r>
          </a:p>
          <a:p>
            <a:r>
              <a:rPr lang="en-US" dirty="0" smtClean="0"/>
              <a:t>Review the different levels</a:t>
            </a:r>
          </a:p>
          <a:p>
            <a:r>
              <a:rPr lang="en-US" dirty="0" smtClean="0"/>
              <a:t>Give examples for each level</a:t>
            </a:r>
          </a:p>
          <a:p>
            <a:endParaRPr lang="en-US" dirty="0" smtClean="0"/>
          </a:p>
        </p:txBody>
      </p:sp>
      <p:sp>
        <p:nvSpPr>
          <p:cNvPr id="4" name="Slide Number Placeholder 3"/>
          <p:cNvSpPr>
            <a:spLocks noGrp="1"/>
          </p:cNvSpPr>
          <p:nvPr>
            <p:ph type="sldNum" idx="10"/>
          </p:nvPr>
        </p:nvSpPr>
        <p:spPr/>
        <p:txBody>
          <a:bodyPr/>
          <a:lstStyle/>
          <a:p>
            <a:pPr algn="r"/>
            <a:fld id="{36012F21-2002-4FED-A694-7743F20E1E4D}" type="slidenum">
              <a:rPr lang="en-US" smtClean="0"/>
              <a:t>5</a:t>
            </a:fld>
            <a:endParaRPr lang="en-US"/>
          </a:p>
        </p:txBody>
      </p:sp>
    </p:spTree>
    <p:extLst>
      <p:ext uri="{BB962C8B-B14F-4D97-AF65-F5344CB8AC3E}">
        <p14:creationId xmlns:p14="http://schemas.microsoft.com/office/powerpoint/2010/main" val="556210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CustomShape 2"/>
          <p:cNvSpPr/>
          <p:nvPr/>
        </p:nvSpPr>
        <p:spPr>
          <a:xfrm>
            <a:off x="4143744" y="9119628"/>
            <a:ext cx="3169152" cy="480816"/>
          </a:xfrm>
          <a:prstGeom prst="rect">
            <a:avLst/>
          </a:prstGeom>
          <a:noFill/>
          <a:ln>
            <a:noFill/>
          </a:ln>
        </p:spPr>
      </p:sp>
      <p:sp>
        <p:nvSpPr>
          <p:cNvPr id="2" name="Slide Image Placeholder 1"/>
          <p:cNvSpPr>
            <a:spLocks noGrp="1" noRot="1" noChangeAspect="1"/>
          </p:cNvSpPr>
          <p:nvPr>
            <p:ph type="sldImg"/>
          </p:nvPr>
        </p:nvSpPr>
        <p:spPr>
          <a:xfrm>
            <a:off x="1257300" y="719138"/>
            <a:ext cx="4800600" cy="3600450"/>
          </a:xfrm>
          <a:prstGeom prst="rect">
            <a:avLst/>
          </a:prstGeom>
          <a:noFill/>
          <a:ln w="12700">
            <a:solidFill>
              <a:prstClr val="black"/>
            </a:solidFill>
          </a:ln>
        </p:spPr>
      </p:sp>
      <p:sp>
        <p:nvSpPr>
          <p:cNvPr id="3" name="Notes Placeholder 2"/>
          <p:cNvSpPr>
            <a:spLocks noGrp="1"/>
          </p:cNvSpPr>
          <p:nvPr>
            <p:ph type="body" idx="1"/>
          </p:nvPr>
        </p:nvSpPr>
        <p:spPr>
          <a:xfrm>
            <a:off x="1257300" y="4495800"/>
            <a:ext cx="4800600" cy="4114800"/>
          </a:xfrm>
        </p:spPr>
        <p:txBody>
          <a:bodyPr/>
          <a:lstStyle/>
          <a:p>
            <a:r>
              <a:rPr lang="en-US" dirty="0" smtClean="0"/>
              <a:t>With that understanding of how racism manifest within US society,</a:t>
            </a:r>
          </a:p>
          <a:p>
            <a:r>
              <a:rPr lang="en-US" dirty="0" smtClean="0"/>
              <a:t>We want to review some common language for the terms we use to </a:t>
            </a:r>
          </a:p>
          <a:p>
            <a:r>
              <a:rPr lang="en-US" dirty="0" smtClean="0"/>
              <a:t>Describe this webinar. </a:t>
            </a:r>
            <a:endParaRPr lang="en-US" dirty="0"/>
          </a:p>
          <a:p>
            <a:r>
              <a:rPr lang="en-US" dirty="0" smtClean="0"/>
              <a:t>The terms are used interchangeable, but they are different.</a:t>
            </a:r>
          </a:p>
        </p:txBody>
      </p:sp>
    </p:spTree>
    <p:extLst>
      <p:ext uri="{BB962C8B-B14F-4D97-AF65-F5344CB8AC3E}">
        <p14:creationId xmlns:p14="http://schemas.microsoft.com/office/powerpoint/2010/main" val="2137080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 name="CustomShape 2"/>
          <p:cNvSpPr/>
          <p:nvPr/>
        </p:nvSpPr>
        <p:spPr>
          <a:xfrm>
            <a:off x="4143744" y="9119628"/>
            <a:ext cx="3169152" cy="480816"/>
          </a:xfrm>
          <a:prstGeom prst="rect">
            <a:avLst/>
          </a:prstGeom>
          <a:noFill/>
          <a:ln>
            <a:noFill/>
          </a:ln>
        </p:spPr>
      </p:sp>
      <p:sp>
        <p:nvSpPr>
          <p:cNvPr id="2" name="Slide Image Placeholder 1"/>
          <p:cNvSpPr>
            <a:spLocks noGrp="1" noRot="1" noChangeAspect="1"/>
          </p:cNvSpPr>
          <p:nvPr>
            <p:ph type="sldImg"/>
          </p:nvPr>
        </p:nvSpPr>
        <p:spPr>
          <a:xfrm>
            <a:off x="1257300" y="719138"/>
            <a:ext cx="4800600" cy="3600450"/>
          </a:xfrm>
          <a:prstGeom prst="rect">
            <a:avLst/>
          </a:prstGeom>
          <a:noFill/>
          <a:ln w="12700">
            <a:solidFill>
              <a:prstClr val="black"/>
            </a:solidFill>
          </a:ln>
        </p:spPr>
      </p:sp>
      <p:sp>
        <p:nvSpPr>
          <p:cNvPr id="3" name="Rectangle 2"/>
          <p:cNvSpPr/>
          <p:nvPr/>
        </p:nvSpPr>
        <p:spPr>
          <a:xfrm>
            <a:off x="1257300" y="4638380"/>
            <a:ext cx="4770783" cy="4019927"/>
          </a:xfrm>
          <a:prstGeom prst="rect">
            <a:avLst/>
          </a:prstGeom>
        </p:spPr>
        <p:txBody>
          <a:bodyPr wrap="square" lIns="94851" tIns="47425" rIns="94851" bIns="47425">
            <a:spAutoFit/>
          </a:bodyPr>
          <a:lstStyle/>
          <a:p>
            <a:pPr marL="474254" lvl="1"/>
            <a:endParaRPr lang="en-US" sz="1500" dirty="0" smtClean="0">
              <a:solidFill>
                <a:srgbClr val="000000"/>
              </a:solidFill>
            </a:endParaRPr>
          </a:p>
          <a:p>
            <a:pPr marL="652099" lvl="1" indent="-177845">
              <a:buFont typeface="Arial" panose="020B0604020202020204" pitchFamily="34" charset="0"/>
              <a:buChar char="•"/>
            </a:pPr>
            <a:r>
              <a:rPr lang="en-US" sz="1500" dirty="0" smtClean="0">
                <a:solidFill>
                  <a:srgbClr val="000000"/>
                </a:solidFill>
              </a:rPr>
              <a:t>Examples </a:t>
            </a:r>
            <a:r>
              <a:rPr lang="en-US" sz="1500" dirty="0">
                <a:solidFill>
                  <a:srgbClr val="000000"/>
                </a:solidFill>
              </a:rPr>
              <a:t>such as how many people of color on staff, how many people do you serve, how many attended our events, etc.</a:t>
            </a:r>
            <a:endParaRPr lang="en-US" sz="1500" dirty="0">
              <a:solidFill>
                <a:prstClr val="black"/>
              </a:solidFill>
            </a:endParaRPr>
          </a:p>
          <a:p>
            <a:pPr marL="652099" lvl="1" indent="-177845">
              <a:buFont typeface="Arial" panose="020B0604020202020204" pitchFamily="34" charset="0"/>
              <a:buChar char="•"/>
            </a:pPr>
            <a:r>
              <a:rPr lang="en-US" sz="1500" dirty="0">
                <a:solidFill>
                  <a:prstClr val="black"/>
                </a:solidFill>
              </a:rPr>
              <a:t>In this way, a team can be diverse and so can an organization, BUT</a:t>
            </a:r>
          </a:p>
          <a:p>
            <a:pPr marL="652099" lvl="1" indent="-177845">
              <a:buFont typeface="Arial" panose="020B0604020202020204" pitchFamily="34" charset="0"/>
              <a:buChar char="•"/>
            </a:pPr>
            <a:r>
              <a:rPr lang="en-US" sz="1500" dirty="0" smtClean="0">
                <a:solidFill>
                  <a:prstClr val="black"/>
                </a:solidFill>
              </a:rPr>
              <a:t>Diversity is relational.</a:t>
            </a:r>
          </a:p>
          <a:p>
            <a:pPr marL="652099" lvl="1" indent="-177845">
              <a:buFont typeface="Arial" panose="020B0604020202020204" pitchFamily="34" charset="0"/>
              <a:buChar char="•"/>
            </a:pPr>
            <a:r>
              <a:rPr lang="en-US" sz="1500" dirty="0" smtClean="0">
                <a:solidFill>
                  <a:prstClr val="black"/>
                </a:solidFill>
              </a:rPr>
              <a:t>A </a:t>
            </a:r>
            <a:r>
              <a:rPr lang="en-US" sz="1500" dirty="0">
                <a:solidFill>
                  <a:prstClr val="black"/>
                </a:solidFill>
              </a:rPr>
              <a:t>person is not “diverse.” A person may bring diversity to your team or your hiring pool, but they in themselves are not “diverse.”</a:t>
            </a:r>
          </a:p>
          <a:p>
            <a:pPr marL="652099" lvl="1" indent="-177845">
              <a:buFont typeface="Arial" panose="020B0604020202020204" pitchFamily="34" charset="0"/>
              <a:buChar char="•"/>
            </a:pPr>
            <a:r>
              <a:rPr lang="en-US" sz="1500" dirty="0">
                <a:solidFill>
                  <a:prstClr val="black"/>
                </a:solidFill>
              </a:rPr>
              <a:t>They’re a woman; they’re a person of color; they’re part of the LGBTQ+ community; they may have purple hair</a:t>
            </a:r>
          </a:p>
          <a:p>
            <a:pPr marL="652099" lvl="1" indent="-177845">
              <a:buFont typeface="Arial" panose="020B0604020202020204" pitchFamily="34" charset="0"/>
              <a:buChar char="•"/>
              <a:defRPr/>
            </a:pPr>
            <a:r>
              <a:rPr lang="en-US" sz="1500" dirty="0">
                <a:solidFill>
                  <a:prstClr val="black"/>
                </a:solidFill>
              </a:rPr>
              <a:t>“Diverse” is often a coded-word to mean “someone who is outside of what is considered “the norm”. </a:t>
            </a:r>
          </a:p>
          <a:p>
            <a:pPr marL="652099" lvl="1" indent="-177845">
              <a:buFont typeface="Arial" panose="020B0604020202020204" pitchFamily="34" charset="0"/>
              <a:buChar char="•"/>
              <a:defRPr/>
            </a:pPr>
            <a:endParaRPr lang="en-US" sz="1500" dirty="0">
              <a:solidFill>
                <a:prstClr val="black"/>
              </a:solidFill>
            </a:endParaRPr>
          </a:p>
        </p:txBody>
      </p:sp>
    </p:spTree>
    <p:extLst>
      <p:ext uri="{BB962C8B-B14F-4D97-AF65-F5344CB8AC3E}">
        <p14:creationId xmlns:p14="http://schemas.microsoft.com/office/powerpoint/2010/main" val="2560538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1414462" y="4495800"/>
            <a:ext cx="4681537" cy="3962400"/>
          </a:xfrm>
        </p:spPr>
        <p:txBody>
          <a:bodyPr/>
          <a:lstStyle/>
          <a:p>
            <a:pPr marL="171450" indent="-171450">
              <a:buFont typeface="Arial" panose="020B0604020202020204" pitchFamily="34" charset="0"/>
              <a:buChar char="•"/>
            </a:pPr>
            <a:r>
              <a:rPr lang="en-US" dirty="0" smtClean="0"/>
              <a:t>Here’s some examples and ways we can think about diversity.</a:t>
            </a:r>
            <a:endParaRPr lang="en-US" dirty="0"/>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a:t>Each individual is unique and groups of individuals reflect multiple </a:t>
            </a:r>
            <a:endParaRPr lang="en-US" dirty="0" smtClean="0"/>
          </a:p>
          <a:p>
            <a:pPr marL="171450" indent="-171450">
              <a:buFont typeface="Arial" panose="020B0604020202020204" pitchFamily="34" charset="0"/>
              <a:buChar char="•"/>
            </a:pPr>
            <a:r>
              <a:rPr lang="en-US" dirty="0" smtClean="0"/>
              <a:t>dimensions </a:t>
            </a:r>
            <a:r>
              <a:rPr lang="en-US" dirty="0"/>
              <a:t>of difference. </a:t>
            </a:r>
            <a:endParaRPr lang="en-US" dirty="0" smtClean="0"/>
          </a:p>
          <a:p>
            <a:pPr marL="171450" indent="-171450">
              <a:buFont typeface="Arial" panose="020B0604020202020204" pitchFamily="34" charset="0"/>
              <a:buChar char="•"/>
            </a:pPr>
            <a:r>
              <a:rPr lang="en-US" dirty="0" smtClean="0"/>
              <a:t>Valuing </a:t>
            </a:r>
            <a:r>
              <a:rPr lang="en-US" dirty="0"/>
              <a:t>diversity means embracing and celebrating the rich </a:t>
            </a:r>
            <a:endParaRPr lang="en-US" dirty="0" smtClean="0"/>
          </a:p>
          <a:p>
            <a:pPr marL="171450" indent="-171450">
              <a:buFont typeface="Arial" panose="020B0604020202020204" pitchFamily="34" charset="0"/>
              <a:buChar char="•"/>
            </a:pPr>
            <a:r>
              <a:rPr lang="en-US" dirty="0" smtClean="0"/>
              <a:t>dimensions </a:t>
            </a:r>
            <a:r>
              <a:rPr lang="en-US" dirty="0"/>
              <a:t>of difference that exist in groups.</a:t>
            </a:r>
          </a:p>
          <a:p>
            <a:endParaRPr lang="en-US" dirty="0"/>
          </a:p>
        </p:txBody>
      </p:sp>
      <p:sp>
        <p:nvSpPr>
          <p:cNvPr id="4" name="Slide Number Placeholder 3"/>
          <p:cNvSpPr>
            <a:spLocks noGrp="1"/>
          </p:cNvSpPr>
          <p:nvPr>
            <p:ph type="sldNum" idx="10"/>
          </p:nvPr>
        </p:nvSpPr>
        <p:spPr/>
        <p:txBody>
          <a:bodyPr/>
          <a:lstStyle/>
          <a:p>
            <a:pPr algn="r"/>
            <a:fld id="{36012F21-2002-4FED-A694-7743F20E1E4D}" type="slidenum">
              <a:rPr lang="en-US" smtClean="0"/>
              <a:t>8</a:t>
            </a:fld>
            <a:endParaRPr lang="en-US"/>
          </a:p>
        </p:txBody>
      </p:sp>
    </p:spTree>
    <p:extLst>
      <p:ext uri="{BB962C8B-B14F-4D97-AF65-F5344CB8AC3E}">
        <p14:creationId xmlns:p14="http://schemas.microsoft.com/office/powerpoint/2010/main" val="2911472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a:prstGeom prst="rect">
            <a:avLst/>
          </a:prstGeom>
          <a:noFill/>
          <a:ln w="12700">
            <a:solidFill>
              <a:prstClr val="black"/>
            </a:solidFill>
          </a:ln>
        </p:spPr>
      </p:sp>
      <p:sp>
        <p:nvSpPr>
          <p:cNvPr id="4" name="Slide Number Placeholder 3"/>
          <p:cNvSpPr>
            <a:spLocks noGrp="1"/>
          </p:cNvSpPr>
          <p:nvPr>
            <p:ph type="sldNum" idx="10"/>
          </p:nvPr>
        </p:nvSpPr>
        <p:spPr/>
        <p:txBody>
          <a:bodyPr/>
          <a:lstStyle/>
          <a:p>
            <a:pPr algn="r"/>
            <a:fld id="{36012F21-2002-4FED-A694-7743F20E1E4D}" type="slidenum">
              <a:rPr lang="en-US" smtClean="0"/>
              <a:t>9</a:t>
            </a:fld>
            <a:endParaRPr lang="en-US"/>
          </a:p>
        </p:txBody>
      </p:sp>
      <p:sp>
        <p:nvSpPr>
          <p:cNvPr id="5" name="Rectangle 4"/>
          <p:cNvSpPr/>
          <p:nvPr/>
        </p:nvSpPr>
        <p:spPr>
          <a:xfrm>
            <a:off x="1257300" y="4495800"/>
            <a:ext cx="4850296" cy="2311768"/>
          </a:xfrm>
          <a:prstGeom prst="rect">
            <a:avLst/>
          </a:prstGeom>
        </p:spPr>
        <p:txBody>
          <a:bodyPr wrap="square" lIns="94851" tIns="47425" rIns="94851" bIns="47425">
            <a:spAutoFit/>
          </a:bodyPr>
          <a:lstStyle/>
          <a:p>
            <a:pPr marL="296408" indent="-296408">
              <a:buFont typeface="Arial" panose="020B0604020202020204" pitchFamily="34" charset="0"/>
              <a:buChar char="•"/>
            </a:pPr>
            <a:r>
              <a:rPr lang="en-US" dirty="0" smtClean="0"/>
              <a:t>Efforts </a:t>
            </a:r>
            <a:r>
              <a:rPr lang="en-US" dirty="0"/>
              <a:t>to increase diversity involve </a:t>
            </a:r>
            <a:r>
              <a:rPr lang="en-US" dirty="0" smtClean="0"/>
              <a:t>more questions </a:t>
            </a:r>
            <a:r>
              <a:rPr lang="en-US" dirty="0"/>
              <a:t>like </a:t>
            </a:r>
            <a:r>
              <a:rPr lang="en-US" dirty="0" smtClean="0"/>
              <a:t>this.</a:t>
            </a:r>
            <a:endParaRPr lang="en-US" dirty="0"/>
          </a:p>
          <a:p>
            <a:pPr marL="296408" indent="-296408">
              <a:buFont typeface="Arial" panose="020B0604020202020204" pitchFamily="34" charset="0"/>
              <a:buChar char="•"/>
            </a:pPr>
            <a:r>
              <a:rPr lang="en-US" dirty="0"/>
              <a:t>You can have a diverse team </a:t>
            </a:r>
            <a:r>
              <a:rPr lang="en-US" dirty="0" smtClean="0"/>
              <a:t>of talent </a:t>
            </a:r>
            <a:r>
              <a:rPr lang="en-US" dirty="0"/>
              <a:t>but </a:t>
            </a:r>
            <a:r>
              <a:rPr lang="en-US" dirty="0" smtClean="0"/>
              <a:t>that doesn’t </a:t>
            </a:r>
            <a:r>
              <a:rPr lang="en-US" dirty="0"/>
              <a:t>mean that </a:t>
            </a:r>
            <a:r>
              <a:rPr lang="en-US" i="1" dirty="0"/>
              <a:t>everyone</a:t>
            </a:r>
            <a:r>
              <a:rPr lang="en-US" dirty="0"/>
              <a:t> feels </a:t>
            </a:r>
            <a:r>
              <a:rPr lang="en-US" dirty="0" smtClean="0"/>
              <a:t>welcomed, or valued, or given opportunities to grow or lead, or developed by a mentor.</a:t>
            </a:r>
          </a:p>
          <a:p>
            <a:pPr marL="296408" indent="-296408">
              <a:buFont typeface="Arial" panose="020B0604020202020204" pitchFamily="34" charset="0"/>
              <a:buChar char="•"/>
            </a:pPr>
            <a:endParaRPr lang="en-US" dirty="0"/>
          </a:p>
        </p:txBody>
      </p:sp>
    </p:spTree>
    <p:extLst>
      <p:ext uri="{BB962C8B-B14F-4D97-AF65-F5344CB8AC3E}">
        <p14:creationId xmlns:p14="http://schemas.microsoft.com/office/powerpoint/2010/main" val="4060087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25" name="PlaceHolder 2"/>
          <p:cNvSpPr>
            <a:spLocks noGrp="1"/>
          </p:cNvSpPr>
          <p:nvPr>
            <p:ph type="body"/>
          </p:nvPr>
        </p:nvSpPr>
        <p:spPr>
          <a:xfrm>
            <a:off x="457200" y="1604520"/>
            <a:ext cx="8229240" cy="1896840"/>
          </a:xfrm>
          <a:prstGeom prst="rect">
            <a:avLst/>
          </a:prstGeom>
        </p:spPr>
        <p:txBody>
          <a:bodyPr wrap="none" lIns="0" tIns="0" rIns="0" bIns="0"/>
          <a:lstStyle/>
          <a:p>
            <a:endParaRPr/>
          </a:p>
        </p:txBody>
      </p:sp>
      <p:sp>
        <p:nvSpPr>
          <p:cNvPr id="26" name="PlaceHolder 3"/>
          <p:cNvSpPr>
            <a:spLocks noGrp="1"/>
          </p:cNvSpPr>
          <p:nvPr>
            <p:ph type="body"/>
          </p:nvPr>
        </p:nvSpPr>
        <p:spPr>
          <a:xfrm>
            <a:off x="457200" y="3682080"/>
            <a:ext cx="8229240" cy="1896840"/>
          </a:xfrm>
          <a:prstGeom prst="rect">
            <a:avLst/>
          </a:prstGeom>
        </p:spPr>
        <p:txBody>
          <a:bodyPr wrap="none"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28" name="PlaceHolder 2"/>
          <p:cNvSpPr>
            <a:spLocks noGrp="1"/>
          </p:cNvSpPr>
          <p:nvPr>
            <p:ph type="body"/>
          </p:nvPr>
        </p:nvSpPr>
        <p:spPr>
          <a:xfrm>
            <a:off x="457200" y="1604520"/>
            <a:ext cx="4015800" cy="1896840"/>
          </a:xfrm>
          <a:prstGeom prst="rect">
            <a:avLst/>
          </a:prstGeom>
        </p:spPr>
        <p:txBody>
          <a:bodyPr wrap="none" lIns="0" tIns="0" rIns="0" bIns="0"/>
          <a:lstStyle/>
          <a:p>
            <a:endParaRPr/>
          </a:p>
        </p:txBody>
      </p:sp>
      <p:sp>
        <p:nvSpPr>
          <p:cNvPr id="29" name="PlaceHolder 3"/>
          <p:cNvSpPr>
            <a:spLocks noGrp="1"/>
          </p:cNvSpPr>
          <p:nvPr>
            <p:ph type="body"/>
          </p:nvPr>
        </p:nvSpPr>
        <p:spPr>
          <a:xfrm>
            <a:off x="4674240" y="1604520"/>
            <a:ext cx="4015800" cy="1896840"/>
          </a:xfrm>
          <a:prstGeom prst="rect">
            <a:avLst/>
          </a:prstGeom>
        </p:spPr>
        <p:txBody>
          <a:bodyPr wrap="none" lIns="0" tIns="0" rIns="0" bIns="0"/>
          <a:lstStyle/>
          <a:p>
            <a:endParaRPr/>
          </a:p>
        </p:txBody>
      </p:sp>
      <p:sp>
        <p:nvSpPr>
          <p:cNvPr id="30" name="PlaceHolder 4"/>
          <p:cNvSpPr>
            <a:spLocks noGrp="1"/>
          </p:cNvSpPr>
          <p:nvPr>
            <p:ph type="body"/>
          </p:nvPr>
        </p:nvSpPr>
        <p:spPr>
          <a:xfrm>
            <a:off x="4674240" y="3682080"/>
            <a:ext cx="4015800" cy="1896840"/>
          </a:xfrm>
          <a:prstGeom prst="rect">
            <a:avLst/>
          </a:prstGeom>
        </p:spPr>
        <p:txBody>
          <a:bodyPr wrap="none" lIns="0" tIns="0" rIns="0" bIns="0"/>
          <a:lstStyle/>
          <a:p>
            <a:endParaRPr/>
          </a:p>
        </p:txBody>
      </p:sp>
      <p:sp>
        <p:nvSpPr>
          <p:cNvPr id="31" name="PlaceHolder 5"/>
          <p:cNvSpPr>
            <a:spLocks noGrp="1"/>
          </p:cNvSpPr>
          <p:nvPr>
            <p:ph type="body"/>
          </p:nvPr>
        </p:nvSpPr>
        <p:spPr>
          <a:xfrm>
            <a:off x="457200" y="3682080"/>
            <a:ext cx="4015800" cy="1896840"/>
          </a:xfrm>
          <a:prstGeom prst="rect">
            <a:avLst/>
          </a:prstGeom>
        </p:spPr>
        <p:txBody>
          <a:bodyPr wrap="none"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33" name="PlaceHolder 2"/>
          <p:cNvSpPr>
            <a:spLocks noGrp="1"/>
          </p:cNvSpPr>
          <p:nvPr>
            <p:ph type="body"/>
          </p:nvPr>
        </p:nvSpPr>
        <p:spPr>
          <a:xfrm>
            <a:off x="457200" y="1604520"/>
            <a:ext cx="8229240" cy="3977280"/>
          </a:xfrm>
          <a:prstGeom prst="rect">
            <a:avLst/>
          </a:prstGeom>
        </p:spPr>
        <p:txBody>
          <a:bodyPr wrap="none" lIns="0" tIns="0" rIns="0" bIns="0"/>
          <a:lstStyle/>
          <a:p>
            <a:endParaRPr/>
          </a:p>
        </p:txBody>
      </p:sp>
      <p:sp>
        <p:nvSpPr>
          <p:cNvPr id="34" name="PlaceHolder 3"/>
          <p:cNvSpPr>
            <a:spLocks noGrp="1"/>
          </p:cNvSpPr>
          <p:nvPr>
            <p:ph type="body"/>
          </p:nvPr>
        </p:nvSpPr>
        <p:spPr>
          <a:xfrm>
            <a:off x="457200" y="1604520"/>
            <a:ext cx="8229240" cy="3977280"/>
          </a:xfrm>
          <a:prstGeom prst="rect">
            <a:avLst/>
          </a:prstGeom>
        </p:spPr>
        <p:txBody>
          <a:bodyPr wrap="none" lIns="0" tIns="0" rIns="0" bIns="0"/>
          <a:lstStyle/>
          <a:p>
            <a:endParaRPr/>
          </a:p>
        </p:txBody>
      </p:sp>
      <p:pic>
        <p:nvPicPr>
          <p:cNvPr id="35" name="Picture 34"/>
          <p:cNvPicPr/>
          <p:nvPr/>
        </p:nvPicPr>
        <p:blipFill>
          <a:blip r:embed="rId2"/>
          <a:stretch>
            <a:fillRect/>
          </a:stretch>
        </p:blipFill>
        <p:spPr>
          <a:xfrm>
            <a:off x="2079000" y="1604520"/>
            <a:ext cx="4985280" cy="3977280"/>
          </a:xfrm>
          <a:prstGeom prst="rect">
            <a:avLst/>
          </a:prstGeom>
          <a:ln>
            <a:noFill/>
          </a:ln>
        </p:spPr>
      </p:pic>
      <p:pic>
        <p:nvPicPr>
          <p:cNvPr id="36" name="Picture 35"/>
          <p:cNvPicPr/>
          <p:nvPr/>
        </p:nvPicPr>
        <p:blipFill>
          <a:blip r:embed="rId2"/>
          <a:stretch>
            <a:fillRect/>
          </a:stretch>
        </p:blipFill>
        <p:spPr>
          <a:xfrm>
            <a:off x="2079000" y="1604520"/>
            <a:ext cx="4985280" cy="397728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84" name="PlaceHolder 2"/>
          <p:cNvSpPr>
            <a:spLocks noGrp="1"/>
          </p:cNvSpPr>
          <p:nvPr>
            <p:ph type="subTitle"/>
          </p:nvPr>
        </p:nvSpPr>
        <p:spPr>
          <a:xfrm>
            <a:off x="457200" y="1604520"/>
            <a:ext cx="8229240" cy="3977640"/>
          </a:xfrm>
          <a:prstGeom prst="rect">
            <a:avLst/>
          </a:prstGeom>
        </p:spPr>
        <p:txBody>
          <a:bodyPr wrap="none" lIns="0" tIns="0" rIns="0" bIns="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86" name="PlaceHolder 2"/>
          <p:cNvSpPr>
            <a:spLocks noGrp="1"/>
          </p:cNvSpPr>
          <p:nvPr>
            <p:ph type="body"/>
          </p:nvPr>
        </p:nvSpPr>
        <p:spPr>
          <a:xfrm>
            <a:off x="457200" y="1604520"/>
            <a:ext cx="8229240" cy="3977280"/>
          </a:xfrm>
          <a:prstGeom prst="rect">
            <a:avLst/>
          </a:prstGeom>
        </p:spPr>
        <p:txBody>
          <a:bodyPr wrap="none" lIns="0" tIns="0" rIns="0" bIns="0"/>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88" name="PlaceHolder 2"/>
          <p:cNvSpPr>
            <a:spLocks noGrp="1"/>
          </p:cNvSpPr>
          <p:nvPr>
            <p:ph type="body"/>
          </p:nvPr>
        </p:nvSpPr>
        <p:spPr>
          <a:xfrm>
            <a:off x="457200" y="1604520"/>
            <a:ext cx="4015800" cy="3977280"/>
          </a:xfrm>
          <a:prstGeom prst="rect">
            <a:avLst/>
          </a:prstGeom>
        </p:spPr>
        <p:txBody>
          <a:bodyPr wrap="none" lIns="0" tIns="0" rIns="0" bIns="0"/>
          <a:lstStyle/>
          <a:p>
            <a:endParaRPr/>
          </a:p>
        </p:txBody>
      </p:sp>
      <p:sp>
        <p:nvSpPr>
          <p:cNvPr id="89" name="PlaceHolder 3"/>
          <p:cNvSpPr>
            <a:spLocks noGrp="1"/>
          </p:cNvSpPr>
          <p:nvPr>
            <p:ph type="body"/>
          </p:nvPr>
        </p:nvSpPr>
        <p:spPr>
          <a:xfrm>
            <a:off x="4674240" y="1604520"/>
            <a:ext cx="4015800" cy="3977280"/>
          </a:xfrm>
          <a:prstGeom prst="rect">
            <a:avLst/>
          </a:prstGeom>
        </p:spPr>
        <p:txBody>
          <a:bodyPr wrap="none" lIns="0" tIns="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0"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1" name="PlaceHolder 1"/>
          <p:cNvSpPr>
            <a:spLocks noGrp="1"/>
          </p:cNvSpPr>
          <p:nvPr>
            <p:ph type="subTitle"/>
          </p:nvPr>
        </p:nvSpPr>
        <p:spPr>
          <a:xfrm>
            <a:off x="457200" y="273600"/>
            <a:ext cx="8229240" cy="5308200"/>
          </a:xfrm>
          <a:prstGeom prst="rect">
            <a:avLst/>
          </a:prstGeom>
        </p:spPr>
        <p:txBody>
          <a:bodyPr wrap="none" lIns="0" tIns="0" rIns="0" bIns="0" anchor="ct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93" name="PlaceHolder 2"/>
          <p:cNvSpPr>
            <a:spLocks noGrp="1"/>
          </p:cNvSpPr>
          <p:nvPr>
            <p:ph type="body"/>
          </p:nvPr>
        </p:nvSpPr>
        <p:spPr>
          <a:xfrm>
            <a:off x="457200" y="1604520"/>
            <a:ext cx="4015800" cy="1896840"/>
          </a:xfrm>
          <a:prstGeom prst="rect">
            <a:avLst/>
          </a:prstGeom>
        </p:spPr>
        <p:txBody>
          <a:bodyPr wrap="none" lIns="0" tIns="0" rIns="0" bIns="0"/>
          <a:lstStyle/>
          <a:p>
            <a:endParaRPr/>
          </a:p>
        </p:txBody>
      </p:sp>
      <p:sp>
        <p:nvSpPr>
          <p:cNvPr id="94" name="PlaceHolder 3"/>
          <p:cNvSpPr>
            <a:spLocks noGrp="1"/>
          </p:cNvSpPr>
          <p:nvPr>
            <p:ph type="body"/>
          </p:nvPr>
        </p:nvSpPr>
        <p:spPr>
          <a:xfrm>
            <a:off x="457200" y="3682080"/>
            <a:ext cx="4015800" cy="1896840"/>
          </a:xfrm>
          <a:prstGeom prst="rect">
            <a:avLst/>
          </a:prstGeom>
        </p:spPr>
        <p:txBody>
          <a:bodyPr wrap="none" lIns="0" tIns="0" rIns="0" bIns="0"/>
          <a:lstStyle/>
          <a:p>
            <a:endParaRPr/>
          </a:p>
        </p:txBody>
      </p:sp>
      <p:sp>
        <p:nvSpPr>
          <p:cNvPr id="95" name="PlaceHolder 4"/>
          <p:cNvSpPr>
            <a:spLocks noGrp="1"/>
          </p:cNvSpPr>
          <p:nvPr>
            <p:ph type="body"/>
          </p:nvPr>
        </p:nvSpPr>
        <p:spPr>
          <a:xfrm>
            <a:off x="4674240" y="1604520"/>
            <a:ext cx="4015800" cy="3977280"/>
          </a:xfrm>
          <a:prstGeom prst="rect">
            <a:avLst/>
          </a:prstGeom>
        </p:spPr>
        <p:txBody>
          <a:bodyPr wrap="none" lIns="0" tIns="0" rIns="0" bIns="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4" name="PlaceHolder 2"/>
          <p:cNvSpPr>
            <a:spLocks noGrp="1"/>
          </p:cNvSpPr>
          <p:nvPr>
            <p:ph type="subTitle"/>
          </p:nvPr>
        </p:nvSpPr>
        <p:spPr>
          <a:xfrm>
            <a:off x="457200" y="1604520"/>
            <a:ext cx="8229240" cy="3977640"/>
          </a:xfrm>
          <a:prstGeom prst="rect">
            <a:avLst/>
          </a:prstGeom>
        </p:spPr>
        <p:txBody>
          <a:bodyPr wrap="none"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97" name="PlaceHolder 2"/>
          <p:cNvSpPr>
            <a:spLocks noGrp="1"/>
          </p:cNvSpPr>
          <p:nvPr>
            <p:ph type="body"/>
          </p:nvPr>
        </p:nvSpPr>
        <p:spPr>
          <a:xfrm>
            <a:off x="457200" y="1604520"/>
            <a:ext cx="4015800" cy="3977280"/>
          </a:xfrm>
          <a:prstGeom prst="rect">
            <a:avLst/>
          </a:prstGeom>
        </p:spPr>
        <p:txBody>
          <a:bodyPr wrap="none" lIns="0" tIns="0" rIns="0" bIns="0"/>
          <a:lstStyle/>
          <a:p>
            <a:endParaRPr/>
          </a:p>
        </p:txBody>
      </p:sp>
      <p:sp>
        <p:nvSpPr>
          <p:cNvPr id="98" name="PlaceHolder 3"/>
          <p:cNvSpPr>
            <a:spLocks noGrp="1"/>
          </p:cNvSpPr>
          <p:nvPr>
            <p:ph type="body"/>
          </p:nvPr>
        </p:nvSpPr>
        <p:spPr>
          <a:xfrm>
            <a:off x="4674240" y="1604520"/>
            <a:ext cx="4015800" cy="1896840"/>
          </a:xfrm>
          <a:prstGeom prst="rect">
            <a:avLst/>
          </a:prstGeom>
        </p:spPr>
        <p:txBody>
          <a:bodyPr wrap="none" lIns="0" tIns="0" rIns="0" bIns="0"/>
          <a:lstStyle/>
          <a:p>
            <a:endParaRPr/>
          </a:p>
        </p:txBody>
      </p:sp>
      <p:sp>
        <p:nvSpPr>
          <p:cNvPr id="99" name="PlaceHolder 4"/>
          <p:cNvSpPr>
            <a:spLocks noGrp="1"/>
          </p:cNvSpPr>
          <p:nvPr>
            <p:ph type="body"/>
          </p:nvPr>
        </p:nvSpPr>
        <p:spPr>
          <a:xfrm>
            <a:off x="4674240" y="3682080"/>
            <a:ext cx="4015800" cy="1896840"/>
          </a:xfrm>
          <a:prstGeom prst="rect">
            <a:avLst/>
          </a:prstGeom>
        </p:spPr>
        <p:txBody>
          <a:bodyPr wrap="none"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101" name="PlaceHolder 2"/>
          <p:cNvSpPr>
            <a:spLocks noGrp="1"/>
          </p:cNvSpPr>
          <p:nvPr>
            <p:ph type="body"/>
          </p:nvPr>
        </p:nvSpPr>
        <p:spPr>
          <a:xfrm>
            <a:off x="457200" y="1604520"/>
            <a:ext cx="4015800" cy="1896840"/>
          </a:xfrm>
          <a:prstGeom prst="rect">
            <a:avLst/>
          </a:prstGeom>
        </p:spPr>
        <p:txBody>
          <a:bodyPr wrap="none" lIns="0" tIns="0" rIns="0" bIns="0"/>
          <a:lstStyle/>
          <a:p>
            <a:endParaRPr/>
          </a:p>
        </p:txBody>
      </p:sp>
      <p:sp>
        <p:nvSpPr>
          <p:cNvPr id="102" name="PlaceHolder 3"/>
          <p:cNvSpPr>
            <a:spLocks noGrp="1"/>
          </p:cNvSpPr>
          <p:nvPr>
            <p:ph type="body"/>
          </p:nvPr>
        </p:nvSpPr>
        <p:spPr>
          <a:xfrm>
            <a:off x="4674240" y="1604520"/>
            <a:ext cx="4015800" cy="1896840"/>
          </a:xfrm>
          <a:prstGeom prst="rect">
            <a:avLst/>
          </a:prstGeom>
        </p:spPr>
        <p:txBody>
          <a:bodyPr wrap="none" lIns="0" tIns="0" rIns="0" bIns="0"/>
          <a:lstStyle/>
          <a:p>
            <a:endParaRPr/>
          </a:p>
        </p:txBody>
      </p:sp>
      <p:sp>
        <p:nvSpPr>
          <p:cNvPr id="103" name="PlaceHolder 4"/>
          <p:cNvSpPr>
            <a:spLocks noGrp="1"/>
          </p:cNvSpPr>
          <p:nvPr>
            <p:ph type="body"/>
          </p:nvPr>
        </p:nvSpPr>
        <p:spPr>
          <a:xfrm>
            <a:off x="457200" y="3682080"/>
            <a:ext cx="8229240" cy="1896840"/>
          </a:xfrm>
          <a:prstGeom prst="rect">
            <a:avLst/>
          </a:prstGeom>
        </p:spPr>
        <p:txBody>
          <a:bodyPr wrap="none"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105" name="PlaceHolder 2"/>
          <p:cNvSpPr>
            <a:spLocks noGrp="1"/>
          </p:cNvSpPr>
          <p:nvPr>
            <p:ph type="body"/>
          </p:nvPr>
        </p:nvSpPr>
        <p:spPr>
          <a:xfrm>
            <a:off x="457200" y="1604520"/>
            <a:ext cx="8229240" cy="1896840"/>
          </a:xfrm>
          <a:prstGeom prst="rect">
            <a:avLst/>
          </a:prstGeom>
        </p:spPr>
        <p:txBody>
          <a:bodyPr wrap="none" lIns="0" tIns="0" rIns="0" bIns="0"/>
          <a:lstStyle/>
          <a:p>
            <a:endParaRPr/>
          </a:p>
        </p:txBody>
      </p:sp>
      <p:sp>
        <p:nvSpPr>
          <p:cNvPr id="106" name="PlaceHolder 3"/>
          <p:cNvSpPr>
            <a:spLocks noGrp="1"/>
          </p:cNvSpPr>
          <p:nvPr>
            <p:ph type="body"/>
          </p:nvPr>
        </p:nvSpPr>
        <p:spPr>
          <a:xfrm>
            <a:off x="457200" y="3682080"/>
            <a:ext cx="8229240" cy="1896840"/>
          </a:xfrm>
          <a:prstGeom prst="rect">
            <a:avLst/>
          </a:prstGeom>
        </p:spPr>
        <p:txBody>
          <a:bodyPr wrap="none"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108" name="PlaceHolder 2"/>
          <p:cNvSpPr>
            <a:spLocks noGrp="1"/>
          </p:cNvSpPr>
          <p:nvPr>
            <p:ph type="body"/>
          </p:nvPr>
        </p:nvSpPr>
        <p:spPr>
          <a:xfrm>
            <a:off x="457200" y="1604520"/>
            <a:ext cx="4015800" cy="1896840"/>
          </a:xfrm>
          <a:prstGeom prst="rect">
            <a:avLst/>
          </a:prstGeom>
        </p:spPr>
        <p:txBody>
          <a:bodyPr wrap="none" lIns="0" tIns="0" rIns="0" bIns="0"/>
          <a:lstStyle/>
          <a:p>
            <a:endParaRPr/>
          </a:p>
        </p:txBody>
      </p:sp>
      <p:sp>
        <p:nvSpPr>
          <p:cNvPr id="109" name="PlaceHolder 3"/>
          <p:cNvSpPr>
            <a:spLocks noGrp="1"/>
          </p:cNvSpPr>
          <p:nvPr>
            <p:ph type="body"/>
          </p:nvPr>
        </p:nvSpPr>
        <p:spPr>
          <a:xfrm>
            <a:off x="4674240" y="1604520"/>
            <a:ext cx="4015800" cy="1896840"/>
          </a:xfrm>
          <a:prstGeom prst="rect">
            <a:avLst/>
          </a:prstGeom>
        </p:spPr>
        <p:txBody>
          <a:bodyPr wrap="none" lIns="0" tIns="0" rIns="0" bIns="0"/>
          <a:lstStyle/>
          <a:p>
            <a:endParaRPr/>
          </a:p>
        </p:txBody>
      </p:sp>
      <p:sp>
        <p:nvSpPr>
          <p:cNvPr id="110" name="PlaceHolder 4"/>
          <p:cNvSpPr>
            <a:spLocks noGrp="1"/>
          </p:cNvSpPr>
          <p:nvPr>
            <p:ph type="body"/>
          </p:nvPr>
        </p:nvSpPr>
        <p:spPr>
          <a:xfrm>
            <a:off x="4674240" y="3682080"/>
            <a:ext cx="4015800" cy="1896840"/>
          </a:xfrm>
          <a:prstGeom prst="rect">
            <a:avLst/>
          </a:prstGeom>
        </p:spPr>
        <p:txBody>
          <a:bodyPr wrap="none" lIns="0" tIns="0" rIns="0" bIns="0"/>
          <a:lstStyle/>
          <a:p>
            <a:endParaRPr/>
          </a:p>
        </p:txBody>
      </p:sp>
      <p:sp>
        <p:nvSpPr>
          <p:cNvPr id="111" name="PlaceHolder 5"/>
          <p:cNvSpPr>
            <a:spLocks noGrp="1"/>
          </p:cNvSpPr>
          <p:nvPr>
            <p:ph type="body"/>
          </p:nvPr>
        </p:nvSpPr>
        <p:spPr>
          <a:xfrm>
            <a:off x="457200" y="3682080"/>
            <a:ext cx="4015800" cy="1896840"/>
          </a:xfrm>
          <a:prstGeom prst="rect">
            <a:avLst/>
          </a:prstGeom>
        </p:spPr>
        <p:txBody>
          <a:bodyPr wrap="none"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113" name="PlaceHolder 2"/>
          <p:cNvSpPr>
            <a:spLocks noGrp="1"/>
          </p:cNvSpPr>
          <p:nvPr>
            <p:ph type="body"/>
          </p:nvPr>
        </p:nvSpPr>
        <p:spPr>
          <a:xfrm>
            <a:off x="457200" y="1604520"/>
            <a:ext cx="8229240" cy="3977280"/>
          </a:xfrm>
          <a:prstGeom prst="rect">
            <a:avLst/>
          </a:prstGeom>
        </p:spPr>
        <p:txBody>
          <a:bodyPr wrap="none" lIns="0" tIns="0" rIns="0" bIns="0"/>
          <a:lstStyle/>
          <a:p>
            <a:endParaRPr/>
          </a:p>
        </p:txBody>
      </p:sp>
      <p:sp>
        <p:nvSpPr>
          <p:cNvPr id="114" name="PlaceHolder 3"/>
          <p:cNvSpPr>
            <a:spLocks noGrp="1"/>
          </p:cNvSpPr>
          <p:nvPr>
            <p:ph type="body"/>
          </p:nvPr>
        </p:nvSpPr>
        <p:spPr>
          <a:xfrm>
            <a:off x="457200" y="1604520"/>
            <a:ext cx="8229240" cy="3977280"/>
          </a:xfrm>
          <a:prstGeom prst="rect">
            <a:avLst/>
          </a:prstGeom>
        </p:spPr>
        <p:txBody>
          <a:bodyPr wrap="none" lIns="0" tIns="0" rIns="0" bIns="0"/>
          <a:lstStyle/>
          <a:p>
            <a:endParaRPr/>
          </a:p>
        </p:txBody>
      </p:sp>
      <p:pic>
        <p:nvPicPr>
          <p:cNvPr id="115" name="Picture 114"/>
          <p:cNvPicPr/>
          <p:nvPr/>
        </p:nvPicPr>
        <p:blipFill>
          <a:blip r:embed="rId2"/>
          <a:stretch>
            <a:fillRect/>
          </a:stretch>
        </p:blipFill>
        <p:spPr>
          <a:xfrm>
            <a:off x="2079000" y="1604520"/>
            <a:ext cx="4985280" cy="3977280"/>
          </a:xfrm>
          <a:prstGeom prst="rect">
            <a:avLst/>
          </a:prstGeom>
          <a:ln>
            <a:noFill/>
          </a:ln>
        </p:spPr>
      </p:pic>
      <p:pic>
        <p:nvPicPr>
          <p:cNvPr id="116" name="Picture 115"/>
          <p:cNvPicPr/>
          <p:nvPr/>
        </p:nvPicPr>
        <p:blipFill>
          <a:blip r:embed="rId2"/>
          <a:stretch>
            <a:fillRect/>
          </a:stretch>
        </p:blipFill>
        <p:spPr>
          <a:xfrm>
            <a:off x="2079000" y="1604520"/>
            <a:ext cx="4985280" cy="3977280"/>
          </a:xfrm>
          <a:prstGeom prst="rect">
            <a:avLst/>
          </a:prstGeom>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3"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124" name="PlaceHolder 2"/>
          <p:cNvSpPr>
            <a:spLocks noGrp="1"/>
          </p:cNvSpPr>
          <p:nvPr>
            <p:ph type="subTitle"/>
          </p:nvPr>
        </p:nvSpPr>
        <p:spPr>
          <a:xfrm>
            <a:off x="457200" y="1604520"/>
            <a:ext cx="8229240" cy="3977640"/>
          </a:xfrm>
          <a:prstGeom prst="rect">
            <a:avLst/>
          </a:prstGeom>
        </p:spPr>
        <p:txBody>
          <a:bodyPr wrap="none" lIns="0" tIns="0" rIns="0" bIns="0" anchor="ctr"/>
          <a:lstStyle/>
          <a:p>
            <a:pPr algn="ct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126" name="PlaceHolder 2"/>
          <p:cNvSpPr>
            <a:spLocks noGrp="1"/>
          </p:cNvSpPr>
          <p:nvPr>
            <p:ph type="body"/>
          </p:nvPr>
        </p:nvSpPr>
        <p:spPr>
          <a:xfrm>
            <a:off x="457200" y="1604520"/>
            <a:ext cx="8229240" cy="3977280"/>
          </a:xfrm>
          <a:prstGeom prst="rect">
            <a:avLst/>
          </a:prstGeom>
        </p:spPr>
        <p:txBody>
          <a:bodyPr wrap="none" lIns="0" tIns="0" rIns="0" bIns="0"/>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128" name="PlaceHolder 2"/>
          <p:cNvSpPr>
            <a:spLocks noGrp="1"/>
          </p:cNvSpPr>
          <p:nvPr>
            <p:ph type="body"/>
          </p:nvPr>
        </p:nvSpPr>
        <p:spPr>
          <a:xfrm>
            <a:off x="457200" y="1604520"/>
            <a:ext cx="4015800" cy="3977280"/>
          </a:xfrm>
          <a:prstGeom prst="rect">
            <a:avLst/>
          </a:prstGeom>
        </p:spPr>
        <p:txBody>
          <a:bodyPr wrap="none" lIns="0" tIns="0" rIns="0" bIns="0"/>
          <a:lstStyle/>
          <a:p>
            <a:endParaRPr/>
          </a:p>
        </p:txBody>
      </p:sp>
      <p:sp>
        <p:nvSpPr>
          <p:cNvPr id="129" name="PlaceHolder 3"/>
          <p:cNvSpPr>
            <a:spLocks noGrp="1"/>
          </p:cNvSpPr>
          <p:nvPr>
            <p:ph type="body"/>
          </p:nvPr>
        </p:nvSpPr>
        <p:spPr>
          <a:xfrm>
            <a:off x="4674240" y="1604520"/>
            <a:ext cx="4015800" cy="3977280"/>
          </a:xfrm>
          <a:prstGeom prst="rect">
            <a:avLst/>
          </a:prstGeom>
        </p:spPr>
        <p:txBody>
          <a:bodyPr wrap="none" lIns="0" tIns="0" rIns="0" bIns="0"/>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0"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6" name="PlaceHolder 2"/>
          <p:cNvSpPr>
            <a:spLocks noGrp="1"/>
          </p:cNvSpPr>
          <p:nvPr>
            <p:ph type="body"/>
          </p:nvPr>
        </p:nvSpPr>
        <p:spPr>
          <a:xfrm>
            <a:off x="457200" y="1604520"/>
            <a:ext cx="8229240" cy="3977280"/>
          </a:xfrm>
          <a:prstGeom prst="rect">
            <a:avLst/>
          </a:prstGeom>
        </p:spPr>
        <p:txBody>
          <a:bodyPr wrap="none" lIns="0" tIns="0" rIns="0" bIns="0"/>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1" name="PlaceHolder 1"/>
          <p:cNvSpPr>
            <a:spLocks noGrp="1"/>
          </p:cNvSpPr>
          <p:nvPr>
            <p:ph type="subTitle"/>
          </p:nvPr>
        </p:nvSpPr>
        <p:spPr>
          <a:xfrm>
            <a:off x="457200" y="273600"/>
            <a:ext cx="8229240" cy="5308200"/>
          </a:xfrm>
          <a:prstGeom prst="rect">
            <a:avLst/>
          </a:prstGeom>
        </p:spPr>
        <p:txBody>
          <a:bodyPr wrap="none" lIns="0" tIns="0" rIns="0" bIns="0" anchor="ctr"/>
          <a:lstStyle/>
          <a:p>
            <a:pPr algn="ct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133" name="PlaceHolder 2"/>
          <p:cNvSpPr>
            <a:spLocks noGrp="1"/>
          </p:cNvSpPr>
          <p:nvPr>
            <p:ph type="body"/>
          </p:nvPr>
        </p:nvSpPr>
        <p:spPr>
          <a:xfrm>
            <a:off x="457200" y="1604520"/>
            <a:ext cx="4015800" cy="1896840"/>
          </a:xfrm>
          <a:prstGeom prst="rect">
            <a:avLst/>
          </a:prstGeom>
        </p:spPr>
        <p:txBody>
          <a:bodyPr wrap="none" lIns="0" tIns="0" rIns="0" bIns="0"/>
          <a:lstStyle/>
          <a:p>
            <a:endParaRPr/>
          </a:p>
        </p:txBody>
      </p:sp>
      <p:sp>
        <p:nvSpPr>
          <p:cNvPr id="134" name="PlaceHolder 3"/>
          <p:cNvSpPr>
            <a:spLocks noGrp="1"/>
          </p:cNvSpPr>
          <p:nvPr>
            <p:ph type="body"/>
          </p:nvPr>
        </p:nvSpPr>
        <p:spPr>
          <a:xfrm>
            <a:off x="457200" y="3682080"/>
            <a:ext cx="4015800" cy="1896840"/>
          </a:xfrm>
          <a:prstGeom prst="rect">
            <a:avLst/>
          </a:prstGeom>
        </p:spPr>
        <p:txBody>
          <a:bodyPr wrap="none" lIns="0" tIns="0" rIns="0" bIns="0"/>
          <a:lstStyle/>
          <a:p>
            <a:endParaRPr/>
          </a:p>
        </p:txBody>
      </p:sp>
      <p:sp>
        <p:nvSpPr>
          <p:cNvPr id="135" name="PlaceHolder 4"/>
          <p:cNvSpPr>
            <a:spLocks noGrp="1"/>
          </p:cNvSpPr>
          <p:nvPr>
            <p:ph type="body"/>
          </p:nvPr>
        </p:nvSpPr>
        <p:spPr>
          <a:xfrm>
            <a:off x="4674240" y="1604520"/>
            <a:ext cx="4015800" cy="3977280"/>
          </a:xfrm>
          <a:prstGeom prst="rect">
            <a:avLst/>
          </a:prstGeom>
        </p:spPr>
        <p:txBody>
          <a:bodyPr wrap="none" lIns="0" tIns="0" rIns="0" bIns="0"/>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137" name="PlaceHolder 2"/>
          <p:cNvSpPr>
            <a:spLocks noGrp="1"/>
          </p:cNvSpPr>
          <p:nvPr>
            <p:ph type="body"/>
          </p:nvPr>
        </p:nvSpPr>
        <p:spPr>
          <a:xfrm>
            <a:off x="457200" y="1604520"/>
            <a:ext cx="4015800" cy="3977280"/>
          </a:xfrm>
          <a:prstGeom prst="rect">
            <a:avLst/>
          </a:prstGeom>
        </p:spPr>
        <p:txBody>
          <a:bodyPr wrap="none" lIns="0" tIns="0" rIns="0" bIns="0"/>
          <a:lstStyle/>
          <a:p>
            <a:endParaRPr/>
          </a:p>
        </p:txBody>
      </p:sp>
      <p:sp>
        <p:nvSpPr>
          <p:cNvPr id="138" name="PlaceHolder 3"/>
          <p:cNvSpPr>
            <a:spLocks noGrp="1"/>
          </p:cNvSpPr>
          <p:nvPr>
            <p:ph type="body"/>
          </p:nvPr>
        </p:nvSpPr>
        <p:spPr>
          <a:xfrm>
            <a:off x="4674240" y="1604520"/>
            <a:ext cx="4015800" cy="1896840"/>
          </a:xfrm>
          <a:prstGeom prst="rect">
            <a:avLst/>
          </a:prstGeom>
        </p:spPr>
        <p:txBody>
          <a:bodyPr wrap="none" lIns="0" tIns="0" rIns="0" bIns="0"/>
          <a:lstStyle/>
          <a:p>
            <a:endParaRPr/>
          </a:p>
        </p:txBody>
      </p:sp>
      <p:sp>
        <p:nvSpPr>
          <p:cNvPr id="139" name="PlaceHolder 4"/>
          <p:cNvSpPr>
            <a:spLocks noGrp="1"/>
          </p:cNvSpPr>
          <p:nvPr>
            <p:ph type="body"/>
          </p:nvPr>
        </p:nvSpPr>
        <p:spPr>
          <a:xfrm>
            <a:off x="4674240" y="3682080"/>
            <a:ext cx="4015800" cy="1896840"/>
          </a:xfrm>
          <a:prstGeom prst="rect">
            <a:avLst/>
          </a:prstGeom>
        </p:spPr>
        <p:txBody>
          <a:bodyPr wrap="none" lIns="0" tIns="0" rIns="0" bIns="0"/>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141" name="PlaceHolder 2"/>
          <p:cNvSpPr>
            <a:spLocks noGrp="1"/>
          </p:cNvSpPr>
          <p:nvPr>
            <p:ph type="body"/>
          </p:nvPr>
        </p:nvSpPr>
        <p:spPr>
          <a:xfrm>
            <a:off x="457200" y="1604520"/>
            <a:ext cx="4015800" cy="1896840"/>
          </a:xfrm>
          <a:prstGeom prst="rect">
            <a:avLst/>
          </a:prstGeom>
        </p:spPr>
        <p:txBody>
          <a:bodyPr wrap="none" lIns="0" tIns="0" rIns="0" bIns="0"/>
          <a:lstStyle/>
          <a:p>
            <a:endParaRPr/>
          </a:p>
        </p:txBody>
      </p:sp>
      <p:sp>
        <p:nvSpPr>
          <p:cNvPr id="142" name="PlaceHolder 3"/>
          <p:cNvSpPr>
            <a:spLocks noGrp="1"/>
          </p:cNvSpPr>
          <p:nvPr>
            <p:ph type="body"/>
          </p:nvPr>
        </p:nvSpPr>
        <p:spPr>
          <a:xfrm>
            <a:off x="4674240" y="1604520"/>
            <a:ext cx="4015800" cy="1896840"/>
          </a:xfrm>
          <a:prstGeom prst="rect">
            <a:avLst/>
          </a:prstGeom>
        </p:spPr>
        <p:txBody>
          <a:bodyPr wrap="none" lIns="0" tIns="0" rIns="0" bIns="0"/>
          <a:lstStyle/>
          <a:p>
            <a:endParaRPr/>
          </a:p>
        </p:txBody>
      </p:sp>
      <p:sp>
        <p:nvSpPr>
          <p:cNvPr id="143" name="PlaceHolder 4"/>
          <p:cNvSpPr>
            <a:spLocks noGrp="1"/>
          </p:cNvSpPr>
          <p:nvPr>
            <p:ph type="body"/>
          </p:nvPr>
        </p:nvSpPr>
        <p:spPr>
          <a:xfrm>
            <a:off x="457200" y="3682080"/>
            <a:ext cx="8229240" cy="1896840"/>
          </a:xfrm>
          <a:prstGeom prst="rect">
            <a:avLst/>
          </a:prstGeom>
        </p:spPr>
        <p:txBody>
          <a:bodyPr wrap="none" lIns="0" tIns="0" rIns="0" bIns="0"/>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145" name="PlaceHolder 2"/>
          <p:cNvSpPr>
            <a:spLocks noGrp="1"/>
          </p:cNvSpPr>
          <p:nvPr>
            <p:ph type="body"/>
          </p:nvPr>
        </p:nvSpPr>
        <p:spPr>
          <a:xfrm>
            <a:off x="457200" y="1604520"/>
            <a:ext cx="8229240" cy="1896840"/>
          </a:xfrm>
          <a:prstGeom prst="rect">
            <a:avLst/>
          </a:prstGeom>
        </p:spPr>
        <p:txBody>
          <a:bodyPr wrap="none" lIns="0" tIns="0" rIns="0" bIns="0"/>
          <a:lstStyle/>
          <a:p>
            <a:endParaRPr/>
          </a:p>
        </p:txBody>
      </p:sp>
      <p:sp>
        <p:nvSpPr>
          <p:cNvPr id="146" name="PlaceHolder 3"/>
          <p:cNvSpPr>
            <a:spLocks noGrp="1"/>
          </p:cNvSpPr>
          <p:nvPr>
            <p:ph type="body"/>
          </p:nvPr>
        </p:nvSpPr>
        <p:spPr>
          <a:xfrm>
            <a:off x="457200" y="3682080"/>
            <a:ext cx="8229240" cy="1896840"/>
          </a:xfrm>
          <a:prstGeom prst="rect">
            <a:avLst/>
          </a:prstGeom>
        </p:spPr>
        <p:txBody>
          <a:bodyPr wrap="none" lIns="0" tIns="0" rIns="0" bIns="0"/>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148" name="PlaceHolder 2"/>
          <p:cNvSpPr>
            <a:spLocks noGrp="1"/>
          </p:cNvSpPr>
          <p:nvPr>
            <p:ph type="body"/>
          </p:nvPr>
        </p:nvSpPr>
        <p:spPr>
          <a:xfrm>
            <a:off x="457200" y="1604520"/>
            <a:ext cx="4015800" cy="1896840"/>
          </a:xfrm>
          <a:prstGeom prst="rect">
            <a:avLst/>
          </a:prstGeom>
        </p:spPr>
        <p:txBody>
          <a:bodyPr wrap="none" lIns="0" tIns="0" rIns="0" bIns="0"/>
          <a:lstStyle/>
          <a:p>
            <a:endParaRPr/>
          </a:p>
        </p:txBody>
      </p:sp>
      <p:sp>
        <p:nvSpPr>
          <p:cNvPr id="149" name="PlaceHolder 3"/>
          <p:cNvSpPr>
            <a:spLocks noGrp="1"/>
          </p:cNvSpPr>
          <p:nvPr>
            <p:ph type="body"/>
          </p:nvPr>
        </p:nvSpPr>
        <p:spPr>
          <a:xfrm>
            <a:off x="4674240" y="1604520"/>
            <a:ext cx="4015800" cy="1896840"/>
          </a:xfrm>
          <a:prstGeom prst="rect">
            <a:avLst/>
          </a:prstGeom>
        </p:spPr>
        <p:txBody>
          <a:bodyPr wrap="none" lIns="0" tIns="0" rIns="0" bIns="0"/>
          <a:lstStyle/>
          <a:p>
            <a:endParaRPr/>
          </a:p>
        </p:txBody>
      </p:sp>
      <p:sp>
        <p:nvSpPr>
          <p:cNvPr id="150" name="PlaceHolder 4"/>
          <p:cNvSpPr>
            <a:spLocks noGrp="1"/>
          </p:cNvSpPr>
          <p:nvPr>
            <p:ph type="body"/>
          </p:nvPr>
        </p:nvSpPr>
        <p:spPr>
          <a:xfrm>
            <a:off x="4674240" y="3682080"/>
            <a:ext cx="4015800" cy="1896840"/>
          </a:xfrm>
          <a:prstGeom prst="rect">
            <a:avLst/>
          </a:prstGeom>
        </p:spPr>
        <p:txBody>
          <a:bodyPr wrap="none" lIns="0" tIns="0" rIns="0" bIns="0"/>
          <a:lstStyle/>
          <a:p>
            <a:endParaRPr/>
          </a:p>
        </p:txBody>
      </p:sp>
      <p:sp>
        <p:nvSpPr>
          <p:cNvPr id="151" name="PlaceHolder 5"/>
          <p:cNvSpPr>
            <a:spLocks noGrp="1"/>
          </p:cNvSpPr>
          <p:nvPr>
            <p:ph type="body"/>
          </p:nvPr>
        </p:nvSpPr>
        <p:spPr>
          <a:xfrm>
            <a:off x="457200" y="3682080"/>
            <a:ext cx="4015800" cy="1896840"/>
          </a:xfrm>
          <a:prstGeom prst="rect">
            <a:avLst/>
          </a:prstGeom>
        </p:spPr>
        <p:txBody>
          <a:bodyPr wrap="none" lIns="0" tIns="0" rIns="0" bIns="0"/>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153" name="PlaceHolder 2"/>
          <p:cNvSpPr>
            <a:spLocks noGrp="1"/>
          </p:cNvSpPr>
          <p:nvPr>
            <p:ph type="body"/>
          </p:nvPr>
        </p:nvSpPr>
        <p:spPr>
          <a:xfrm>
            <a:off x="457200" y="1604520"/>
            <a:ext cx="8229240" cy="3977280"/>
          </a:xfrm>
          <a:prstGeom prst="rect">
            <a:avLst/>
          </a:prstGeom>
        </p:spPr>
        <p:txBody>
          <a:bodyPr wrap="none" lIns="0" tIns="0" rIns="0" bIns="0"/>
          <a:lstStyle/>
          <a:p>
            <a:endParaRPr/>
          </a:p>
        </p:txBody>
      </p:sp>
      <p:sp>
        <p:nvSpPr>
          <p:cNvPr id="154" name="PlaceHolder 3"/>
          <p:cNvSpPr>
            <a:spLocks noGrp="1"/>
          </p:cNvSpPr>
          <p:nvPr>
            <p:ph type="body"/>
          </p:nvPr>
        </p:nvSpPr>
        <p:spPr>
          <a:xfrm>
            <a:off x="457200" y="1604520"/>
            <a:ext cx="8229240" cy="3977280"/>
          </a:xfrm>
          <a:prstGeom prst="rect">
            <a:avLst/>
          </a:prstGeom>
        </p:spPr>
        <p:txBody>
          <a:bodyPr wrap="none" lIns="0" tIns="0" rIns="0" bIns="0"/>
          <a:lstStyle/>
          <a:p>
            <a:endParaRPr/>
          </a:p>
        </p:txBody>
      </p:sp>
      <p:pic>
        <p:nvPicPr>
          <p:cNvPr id="155" name="Picture 154"/>
          <p:cNvPicPr/>
          <p:nvPr/>
        </p:nvPicPr>
        <p:blipFill>
          <a:blip r:embed="rId2"/>
          <a:stretch>
            <a:fillRect/>
          </a:stretch>
        </p:blipFill>
        <p:spPr>
          <a:xfrm>
            <a:off x="2079000" y="1604520"/>
            <a:ext cx="4985280" cy="3977280"/>
          </a:xfrm>
          <a:prstGeom prst="rect">
            <a:avLst/>
          </a:prstGeom>
          <a:ln>
            <a:noFill/>
          </a:ln>
        </p:spPr>
      </p:pic>
      <p:pic>
        <p:nvPicPr>
          <p:cNvPr id="156" name="Picture 155"/>
          <p:cNvPicPr/>
          <p:nvPr/>
        </p:nvPicPr>
        <p:blipFill>
          <a:blip r:embed="rId2"/>
          <a:stretch>
            <a:fillRect/>
          </a:stretch>
        </p:blipFill>
        <p:spPr>
          <a:xfrm>
            <a:off x="2079000" y="1604520"/>
            <a:ext cx="4985280" cy="3977280"/>
          </a:xfrm>
          <a:prstGeom prst="rect">
            <a:avLst/>
          </a:prstGeom>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02"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203" name="PlaceHolder 2"/>
          <p:cNvSpPr>
            <a:spLocks noGrp="1"/>
          </p:cNvSpPr>
          <p:nvPr>
            <p:ph type="subTitle"/>
          </p:nvPr>
        </p:nvSpPr>
        <p:spPr>
          <a:xfrm>
            <a:off x="457200" y="1604520"/>
            <a:ext cx="8229240" cy="3977640"/>
          </a:xfrm>
          <a:prstGeom prst="rect">
            <a:avLst/>
          </a:prstGeom>
        </p:spPr>
        <p:txBody>
          <a:bodyPr wrap="none" lIns="0" tIns="0" rIns="0" bIns="0" anchor="ctr"/>
          <a:lstStyle/>
          <a:p>
            <a:pPr algn="ctr"/>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04"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205" name="PlaceHolder 2"/>
          <p:cNvSpPr>
            <a:spLocks noGrp="1"/>
          </p:cNvSpPr>
          <p:nvPr>
            <p:ph type="body"/>
          </p:nvPr>
        </p:nvSpPr>
        <p:spPr>
          <a:xfrm>
            <a:off x="457200" y="1604520"/>
            <a:ext cx="8229240" cy="3977280"/>
          </a:xfrm>
          <a:prstGeom prst="rect">
            <a:avLst/>
          </a:prstGeom>
        </p:spPr>
        <p:txBody>
          <a:bodyPr wrap="none"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8" name="PlaceHolder 2"/>
          <p:cNvSpPr>
            <a:spLocks noGrp="1"/>
          </p:cNvSpPr>
          <p:nvPr>
            <p:ph type="body"/>
          </p:nvPr>
        </p:nvSpPr>
        <p:spPr>
          <a:xfrm>
            <a:off x="457200" y="1604520"/>
            <a:ext cx="4015800" cy="3977280"/>
          </a:xfrm>
          <a:prstGeom prst="rect">
            <a:avLst/>
          </a:prstGeom>
        </p:spPr>
        <p:txBody>
          <a:bodyPr wrap="none" lIns="0" tIns="0" rIns="0" bIns="0"/>
          <a:lstStyle/>
          <a:p>
            <a:endParaRPr/>
          </a:p>
        </p:txBody>
      </p:sp>
      <p:sp>
        <p:nvSpPr>
          <p:cNvPr id="9" name="PlaceHolder 3"/>
          <p:cNvSpPr>
            <a:spLocks noGrp="1"/>
          </p:cNvSpPr>
          <p:nvPr>
            <p:ph type="body"/>
          </p:nvPr>
        </p:nvSpPr>
        <p:spPr>
          <a:xfrm>
            <a:off x="4674240" y="1604520"/>
            <a:ext cx="4015800" cy="3977280"/>
          </a:xfrm>
          <a:prstGeom prst="rect">
            <a:avLst/>
          </a:prstGeom>
        </p:spPr>
        <p:txBody>
          <a:bodyPr wrap="none" lIns="0" tIns="0" rIns="0" bIns="0"/>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207" name="PlaceHolder 2"/>
          <p:cNvSpPr>
            <a:spLocks noGrp="1"/>
          </p:cNvSpPr>
          <p:nvPr>
            <p:ph type="body"/>
          </p:nvPr>
        </p:nvSpPr>
        <p:spPr>
          <a:xfrm>
            <a:off x="457200" y="1604520"/>
            <a:ext cx="4015800" cy="3977280"/>
          </a:xfrm>
          <a:prstGeom prst="rect">
            <a:avLst/>
          </a:prstGeom>
        </p:spPr>
        <p:txBody>
          <a:bodyPr wrap="none" lIns="0" tIns="0" rIns="0" bIns="0"/>
          <a:lstStyle/>
          <a:p>
            <a:endParaRPr/>
          </a:p>
        </p:txBody>
      </p:sp>
      <p:sp>
        <p:nvSpPr>
          <p:cNvPr id="208" name="PlaceHolder 3"/>
          <p:cNvSpPr>
            <a:spLocks noGrp="1"/>
          </p:cNvSpPr>
          <p:nvPr>
            <p:ph type="body"/>
          </p:nvPr>
        </p:nvSpPr>
        <p:spPr>
          <a:xfrm>
            <a:off x="4674240" y="1604520"/>
            <a:ext cx="4015800" cy="3977280"/>
          </a:xfrm>
          <a:prstGeom prst="rect">
            <a:avLst/>
          </a:prstGeom>
        </p:spPr>
        <p:txBody>
          <a:bodyPr wrap="none" lIns="0" tIns="0" rIns="0" bIns="0"/>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09"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10" name="PlaceHolder 1"/>
          <p:cNvSpPr>
            <a:spLocks noGrp="1"/>
          </p:cNvSpPr>
          <p:nvPr>
            <p:ph type="subTitle"/>
          </p:nvPr>
        </p:nvSpPr>
        <p:spPr>
          <a:xfrm>
            <a:off x="457200" y="273600"/>
            <a:ext cx="8229240" cy="5308200"/>
          </a:xfrm>
          <a:prstGeom prst="rect">
            <a:avLst/>
          </a:prstGeom>
        </p:spPr>
        <p:txBody>
          <a:bodyPr wrap="none" lIns="0" tIns="0" rIns="0" bIns="0" anchor="ctr"/>
          <a:lstStyle/>
          <a:p>
            <a:pPr algn="ctr"/>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11"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212" name="PlaceHolder 2"/>
          <p:cNvSpPr>
            <a:spLocks noGrp="1"/>
          </p:cNvSpPr>
          <p:nvPr>
            <p:ph type="body"/>
          </p:nvPr>
        </p:nvSpPr>
        <p:spPr>
          <a:xfrm>
            <a:off x="457200" y="1604520"/>
            <a:ext cx="4015800" cy="1896840"/>
          </a:xfrm>
          <a:prstGeom prst="rect">
            <a:avLst/>
          </a:prstGeom>
        </p:spPr>
        <p:txBody>
          <a:bodyPr wrap="none" lIns="0" tIns="0" rIns="0" bIns="0"/>
          <a:lstStyle/>
          <a:p>
            <a:endParaRPr/>
          </a:p>
        </p:txBody>
      </p:sp>
      <p:sp>
        <p:nvSpPr>
          <p:cNvPr id="213" name="PlaceHolder 3"/>
          <p:cNvSpPr>
            <a:spLocks noGrp="1"/>
          </p:cNvSpPr>
          <p:nvPr>
            <p:ph type="body"/>
          </p:nvPr>
        </p:nvSpPr>
        <p:spPr>
          <a:xfrm>
            <a:off x="457200" y="3682080"/>
            <a:ext cx="4015800" cy="1896840"/>
          </a:xfrm>
          <a:prstGeom prst="rect">
            <a:avLst/>
          </a:prstGeom>
        </p:spPr>
        <p:txBody>
          <a:bodyPr wrap="none" lIns="0" tIns="0" rIns="0" bIns="0"/>
          <a:lstStyle/>
          <a:p>
            <a:endParaRPr/>
          </a:p>
        </p:txBody>
      </p:sp>
      <p:sp>
        <p:nvSpPr>
          <p:cNvPr id="214" name="PlaceHolder 4"/>
          <p:cNvSpPr>
            <a:spLocks noGrp="1"/>
          </p:cNvSpPr>
          <p:nvPr>
            <p:ph type="body"/>
          </p:nvPr>
        </p:nvSpPr>
        <p:spPr>
          <a:xfrm>
            <a:off x="4674240" y="1604520"/>
            <a:ext cx="4015800" cy="3977280"/>
          </a:xfrm>
          <a:prstGeom prst="rect">
            <a:avLst/>
          </a:prstGeom>
        </p:spPr>
        <p:txBody>
          <a:bodyPr wrap="none" lIns="0" tIns="0" rIns="0" bIns="0"/>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15"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216" name="PlaceHolder 2"/>
          <p:cNvSpPr>
            <a:spLocks noGrp="1"/>
          </p:cNvSpPr>
          <p:nvPr>
            <p:ph type="body"/>
          </p:nvPr>
        </p:nvSpPr>
        <p:spPr>
          <a:xfrm>
            <a:off x="457200" y="1604520"/>
            <a:ext cx="4015800" cy="3977280"/>
          </a:xfrm>
          <a:prstGeom prst="rect">
            <a:avLst/>
          </a:prstGeom>
        </p:spPr>
        <p:txBody>
          <a:bodyPr wrap="none" lIns="0" tIns="0" rIns="0" bIns="0"/>
          <a:lstStyle/>
          <a:p>
            <a:endParaRPr/>
          </a:p>
        </p:txBody>
      </p:sp>
      <p:sp>
        <p:nvSpPr>
          <p:cNvPr id="217" name="PlaceHolder 3"/>
          <p:cNvSpPr>
            <a:spLocks noGrp="1"/>
          </p:cNvSpPr>
          <p:nvPr>
            <p:ph type="body"/>
          </p:nvPr>
        </p:nvSpPr>
        <p:spPr>
          <a:xfrm>
            <a:off x="4674240" y="1604520"/>
            <a:ext cx="4015800" cy="1896840"/>
          </a:xfrm>
          <a:prstGeom prst="rect">
            <a:avLst/>
          </a:prstGeom>
        </p:spPr>
        <p:txBody>
          <a:bodyPr wrap="none" lIns="0" tIns="0" rIns="0" bIns="0"/>
          <a:lstStyle/>
          <a:p>
            <a:endParaRPr/>
          </a:p>
        </p:txBody>
      </p:sp>
      <p:sp>
        <p:nvSpPr>
          <p:cNvPr id="218" name="PlaceHolder 4"/>
          <p:cNvSpPr>
            <a:spLocks noGrp="1"/>
          </p:cNvSpPr>
          <p:nvPr>
            <p:ph type="body"/>
          </p:nvPr>
        </p:nvSpPr>
        <p:spPr>
          <a:xfrm>
            <a:off x="4674240" y="3682080"/>
            <a:ext cx="4015800" cy="1896840"/>
          </a:xfrm>
          <a:prstGeom prst="rect">
            <a:avLst/>
          </a:prstGeom>
        </p:spPr>
        <p:txBody>
          <a:bodyPr wrap="none" lIns="0" tIns="0" rIns="0" bIns="0"/>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9"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220" name="PlaceHolder 2"/>
          <p:cNvSpPr>
            <a:spLocks noGrp="1"/>
          </p:cNvSpPr>
          <p:nvPr>
            <p:ph type="body"/>
          </p:nvPr>
        </p:nvSpPr>
        <p:spPr>
          <a:xfrm>
            <a:off x="457200" y="1604520"/>
            <a:ext cx="4015800" cy="1896840"/>
          </a:xfrm>
          <a:prstGeom prst="rect">
            <a:avLst/>
          </a:prstGeom>
        </p:spPr>
        <p:txBody>
          <a:bodyPr wrap="none" lIns="0" tIns="0" rIns="0" bIns="0"/>
          <a:lstStyle/>
          <a:p>
            <a:endParaRPr/>
          </a:p>
        </p:txBody>
      </p:sp>
      <p:sp>
        <p:nvSpPr>
          <p:cNvPr id="221" name="PlaceHolder 3"/>
          <p:cNvSpPr>
            <a:spLocks noGrp="1"/>
          </p:cNvSpPr>
          <p:nvPr>
            <p:ph type="body"/>
          </p:nvPr>
        </p:nvSpPr>
        <p:spPr>
          <a:xfrm>
            <a:off x="4674240" y="1604520"/>
            <a:ext cx="4015800" cy="1896840"/>
          </a:xfrm>
          <a:prstGeom prst="rect">
            <a:avLst/>
          </a:prstGeom>
        </p:spPr>
        <p:txBody>
          <a:bodyPr wrap="none" lIns="0" tIns="0" rIns="0" bIns="0"/>
          <a:lstStyle/>
          <a:p>
            <a:endParaRPr/>
          </a:p>
        </p:txBody>
      </p:sp>
      <p:sp>
        <p:nvSpPr>
          <p:cNvPr id="222" name="PlaceHolder 4"/>
          <p:cNvSpPr>
            <a:spLocks noGrp="1"/>
          </p:cNvSpPr>
          <p:nvPr>
            <p:ph type="body"/>
          </p:nvPr>
        </p:nvSpPr>
        <p:spPr>
          <a:xfrm>
            <a:off x="457200" y="3682080"/>
            <a:ext cx="8229240" cy="1896840"/>
          </a:xfrm>
          <a:prstGeom prst="rect">
            <a:avLst/>
          </a:prstGeom>
        </p:spPr>
        <p:txBody>
          <a:bodyPr wrap="none" lIns="0" tIns="0" rIns="0" bIns="0"/>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23"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224" name="PlaceHolder 2"/>
          <p:cNvSpPr>
            <a:spLocks noGrp="1"/>
          </p:cNvSpPr>
          <p:nvPr>
            <p:ph type="body"/>
          </p:nvPr>
        </p:nvSpPr>
        <p:spPr>
          <a:xfrm>
            <a:off x="457200" y="1604520"/>
            <a:ext cx="8229240" cy="1896840"/>
          </a:xfrm>
          <a:prstGeom prst="rect">
            <a:avLst/>
          </a:prstGeom>
        </p:spPr>
        <p:txBody>
          <a:bodyPr wrap="none" lIns="0" tIns="0" rIns="0" bIns="0"/>
          <a:lstStyle/>
          <a:p>
            <a:endParaRPr/>
          </a:p>
        </p:txBody>
      </p:sp>
      <p:sp>
        <p:nvSpPr>
          <p:cNvPr id="225" name="PlaceHolder 3"/>
          <p:cNvSpPr>
            <a:spLocks noGrp="1"/>
          </p:cNvSpPr>
          <p:nvPr>
            <p:ph type="body"/>
          </p:nvPr>
        </p:nvSpPr>
        <p:spPr>
          <a:xfrm>
            <a:off x="457200" y="3682080"/>
            <a:ext cx="8229240" cy="1896840"/>
          </a:xfrm>
          <a:prstGeom prst="rect">
            <a:avLst/>
          </a:prstGeom>
        </p:spPr>
        <p:txBody>
          <a:bodyPr wrap="none" lIns="0" tIns="0" rIns="0" bIns="0"/>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26"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227" name="PlaceHolder 2"/>
          <p:cNvSpPr>
            <a:spLocks noGrp="1"/>
          </p:cNvSpPr>
          <p:nvPr>
            <p:ph type="body"/>
          </p:nvPr>
        </p:nvSpPr>
        <p:spPr>
          <a:xfrm>
            <a:off x="457200" y="1604520"/>
            <a:ext cx="4015800" cy="1896840"/>
          </a:xfrm>
          <a:prstGeom prst="rect">
            <a:avLst/>
          </a:prstGeom>
        </p:spPr>
        <p:txBody>
          <a:bodyPr wrap="none" lIns="0" tIns="0" rIns="0" bIns="0"/>
          <a:lstStyle/>
          <a:p>
            <a:endParaRPr/>
          </a:p>
        </p:txBody>
      </p:sp>
      <p:sp>
        <p:nvSpPr>
          <p:cNvPr id="228" name="PlaceHolder 3"/>
          <p:cNvSpPr>
            <a:spLocks noGrp="1"/>
          </p:cNvSpPr>
          <p:nvPr>
            <p:ph type="body"/>
          </p:nvPr>
        </p:nvSpPr>
        <p:spPr>
          <a:xfrm>
            <a:off x="4674240" y="1604520"/>
            <a:ext cx="4015800" cy="1896840"/>
          </a:xfrm>
          <a:prstGeom prst="rect">
            <a:avLst/>
          </a:prstGeom>
        </p:spPr>
        <p:txBody>
          <a:bodyPr wrap="none" lIns="0" tIns="0" rIns="0" bIns="0"/>
          <a:lstStyle/>
          <a:p>
            <a:endParaRPr/>
          </a:p>
        </p:txBody>
      </p:sp>
      <p:sp>
        <p:nvSpPr>
          <p:cNvPr id="229" name="PlaceHolder 4"/>
          <p:cNvSpPr>
            <a:spLocks noGrp="1"/>
          </p:cNvSpPr>
          <p:nvPr>
            <p:ph type="body"/>
          </p:nvPr>
        </p:nvSpPr>
        <p:spPr>
          <a:xfrm>
            <a:off x="4674240" y="3682080"/>
            <a:ext cx="4015800" cy="1896840"/>
          </a:xfrm>
          <a:prstGeom prst="rect">
            <a:avLst/>
          </a:prstGeom>
        </p:spPr>
        <p:txBody>
          <a:bodyPr wrap="none" lIns="0" tIns="0" rIns="0" bIns="0"/>
          <a:lstStyle/>
          <a:p>
            <a:endParaRPr/>
          </a:p>
        </p:txBody>
      </p:sp>
      <p:sp>
        <p:nvSpPr>
          <p:cNvPr id="230" name="PlaceHolder 5"/>
          <p:cNvSpPr>
            <a:spLocks noGrp="1"/>
          </p:cNvSpPr>
          <p:nvPr>
            <p:ph type="body"/>
          </p:nvPr>
        </p:nvSpPr>
        <p:spPr>
          <a:xfrm>
            <a:off x="457200" y="3682080"/>
            <a:ext cx="4015800" cy="1896840"/>
          </a:xfrm>
          <a:prstGeom prst="rect">
            <a:avLst/>
          </a:prstGeom>
        </p:spPr>
        <p:txBody>
          <a:bodyPr wrap="none" lIns="0" tIns="0" rIns="0" bIns="0"/>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31"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232" name="PlaceHolder 2"/>
          <p:cNvSpPr>
            <a:spLocks noGrp="1"/>
          </p:cNvSpPr>
          <p:nvPr>
            <p:ph type="body"/>
          </p:nvPr>
        </p:nvSpPr>
        <p:spPr>
          <a:xfrm>
            <a:off x="457200" y="1604520"/>
            <a:ext cx="8229240" cy="3977280"/>
          </a:xfrm>
          <a:prstGeom prst="rect">
            <a:avLst/>
          </a:prstGeom>
        </p:spPr>
        <p:txBody>
          <a:bodyPr wrap="none" lIns="0" tIns="0" rIns="0" bIns="0"/>
          <a:lstStyle/>
          <a:p>
            <a:endParaRPr/>
          </a:p>
        </p:txBody>
      </p:sp>
      <p:sp>
        <p:nvSpPr>
          <p:cNvPr id="233" name="PlaceHolder 3"/>
          <p:cNvSpPr>
            <a:spLocks noGrp="1"/>
          </p:cNvSpPr>
          <p:nvPr>
            <p:ph type="body"/>
          </p:nvPr>
        </p:nvSpPr>
        <p:spPr>
          <a:xfrm>
            <a:off x="457200" y="1604520"/>
            <a:ext cx="8229240" cy="3977280"/>
          </a:xfrm>
          <a:prstGeom prst="rect">
            <a:avLst/>
          </a:prstGeom>
        </p:spPr>
        <p:txBody>
          <a:bodyPr wrap="none" lIns="0" tIns="0" rIns="0" bIns="0"/>
          <a:lstStyle/>
          <a:p>
            <a:endParaRPr/>
          </a:p>
        </p:txBody>
      </p:sp>
      <p:pic>
        <p:nvPicPr>
          <p:cNvPr id="234" name="Picture 233"/>
          <p:cNvPicPr/>
          <p:nvPr/>
        </p:nvPicPr>
        <p:blipFill>
          <a:blip r:embed="rId2"/>
          <a:stretch>
            <a:fillRect/>
          </a:stretch>
        </p:blipFill>
        <p:spPr>
          <a:xfrm>
            <a:off x="2079000" y="1604520"/>
            <a:ext cx="4985280" cy="3977280"/>
          </a:xfrm>
          <a:prstGeom prst="rect">
            <a:avLst/>
          </a:prstGeom>
          <a:ln>
            <a:noFill/>
          </a:ln>
        </p:spPr>
      </p:pic>
      <p:pic>
        <p:nvPicPr>
          <p:cNvPr id="235" name="Picture 234"/>
          <p:cNvPicPr/>
          <p:nvPr/>
        </p:nvPicPr>
        <p:blipFill>
          <a:blip r:embed="rId2"/>
          <a:stretch>
            <a:fillRect/>
          </a:stretch>
        </p:blipFill>
        <p:spPr>
          <a:xfrm>
            <a:off x="2079000" y="1604520"/>
            <a:ext cx="4985280" cy="3977280"/>
          </a:xfrm>
          <a:prstGeom prst="rect">
            <a:avLst/>
          </a:prstGeom>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457200" y="273600"/>
            <a:ext cx="8229240" cy="5308200"/>
          </a:xfrm>
          <a:prstGeom prst="rect">
            <a:avLst/>
          </a:prstGeom>
        </p:spPr>
        <p:txBody>
          <a:bodyPr wrap="none"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13" name="PlaceHolder 2"/>
          <p:cNvSpPr>
            <a:spLocks noGrp="1"/>
          </p:cNvSpPr>
          <p:nvPr>
            <p:ph type="body"/>
          </p:nvPr>
        </p:nvSpPr>
        <p:spPr>
          <a:xfrm>
            <a:off x="457200" y="1604520"/>
            <a:ext cx="4015800" cy="1896840"/>
          </a:xfrm>
          <a:prstGeom prst="rect">
            <a:avLst/>
          </a:prstGeom>
        </p:spPr>
        <p:txBody>
          <a:bodyPr wrap="none" lIns="0" tIns="0" rIns="0" bIns="0"/>
          <a:lstStyle/>
          <a:p>
            <a:endParaRPr/>
          </a:p>
        </p:txBody>
      </p:sp>
      <p:sp>
        <p:nvSpPr>
          <p:cNvPr id="14" name="PlaceHolder 3"/>
          <p:cNvSpPr>
            <a:spLocks noGrp="1"/>
          </p:cNvSpPr>
          <p:nvPr>
            <p:ph type="body"/>
          </p:nvPr>
        </p:nvSpPr>
        <p:spPr>
          <a:xfrm>
            <a:off x="457200" y="3682080"/>
            <a:ext cx="4015800" cy="1896840"/>
          </a:xfrm>
          <a:prstGeom prst="rect">
            <a:avLst/>
          </a:prstGeom>
        </p:spPr>
        <p:txBody>
          <a:bodyPr wrap="none" lIns="0" tIns="0" rIns="0" bIns="0"/>
          <a:lstStyle/>
          <a:p>
            <a:endParaRPr/>
          </a:p>
        </p:txBody>
      </p:sp>
      <p:sp>
        <p:nvSpPr>
          <p:cNvPr id="15" name="PlaceHolder 4"/>
          <p:cNvSpPr>
            <a:spLocks noGrp="1"/>
          </p:cNvSpPr>
          <p:nvPr>
            <p:ph type="body"/>
          </p:nvPr>
        </p:nvSpPr>
        <p:spPr>
          <a:xfrm>
            <a:off x="4674240" y="1604520"/>
            <a:ext cx="4015800" cy="3977280"/>
          </a:xfrm>
          <a:prstGeom prst="rect">
            <a:avLst/>
          </a:prstGeom>
        </p:spPr>
        <p:txBody>
          <a:bodyPr wrap="none"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17" name="PlaceHolder 2"/>
          <p:cNvSpPr>
            <a:spLocks noGrp="1"/>
          </p:cNvSpPr>
          <p:nvPr>
            <p:ph type="body"/>
          </p:nvPr>
        </p:nvSpPr>
        <p:spPr>
          <a:xfrm>
            <a:off x="457200" y="1604520"/>
            <a:ext cx="4015800" cy="3977280"/>
          </a:xfrm>
          <a:prstGeom prst="rect">
            <a:avLst/>
          </a:prstGeom>
        </p:spPr>
        <p:txBody>
          <a:bodyPr wrap="none" lIns="0" tIns="0" rIns="0" bIns="0"/>
          <a:lstStyle/>
          <a:p>
            <a:endParaRPr/>
          </a:p>
        </p:txBody>
      </p:sp>
      <p:sp>
        <p:nvSpPr>
          <p:cNvPr id="18" name="PlaceHolder 3"/>
          <p:cNvSpPr>
            <a:spLocks noGrp="1"/>
          </p:cNvSpPr>
          <p:nvPr>
            <p:ph type="body"/>
          </p:nvPr>
        </p:nvSpPr>
        <p:spPr>
          <a:xfrm>
            <a:off x="4674240" y="1604520"/>
            <a:ext cx="4015800" cy="1896840"/>
          </a:xfrm>
          <a:prstGeom prst="rect">
            <a:avLst/>
          </a:prstGeom>
        </p:spPr>
        <p:txBody>
          <a:bodyPr wrap="none" lIns="0" tIns="0" rIns="0" bIns="0"/>
          <a:lstStyle/>
          <a:p>
            <a:endParaRPr/>
          </a:p>
        </p:txBody>
      </p:sp>
      <p:sp>
        <p:nvSpPr>
          <p:cNvPr id="19" name="PlaceHolder 4"/>
          <p:cNvSpPr>
            <a:spLocks noGrp="1"/>
          </p:cNvSpPr>
          <p:nvPr>
            <p:ph type="body"/>
          </p:nvPr>
        </p:nvSpPr>
        <p:spPr>
          <a:xfrm>
            <a:off x="4674240" y="3682080"/>
            <a:ext cx="4015800" cy="1896840"/>
          </a:xfrm>
          <a:prstGeom prst="rect">
            <a:avLst/>
          </a:prstGeom>
        </p:spPr>
        <p:txBody>
          <a:bodyPr wrap="none"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21" name="PlaceHolder 2"/>
          <p:cNvSpPr>
            <a:spLocks noGrp="1"/>
          </p:cNvSpPr>
          <p:nvPr>
            <p:ph type="body"/>
          </p:nvPr>
        </p:nvSpPr>
        <p:spPr>
          <a:xfrm>
            <a:off x="457200" y="1604520"/>
            <a:ext cx="4015800" cy="1896840"/>
          </a:xfrm>
          <a:prstGeom prst="rect">
            <a:avLst/>
          </a:prstGeom>
        </p:spPr>
        <p:txBody>
          <a:bodyPr wrap="none" lIns="0" tIns="0" rIns="0" bIns="0"/>
          <a:lstStyle/>
          <a:p>
            <a:endParaRPr/>
          </a:p>
        </p:txBody>
      </p:sp>
      <p:sp>
        <p:nvSpPr>
          <p:cNvPr id="22" name="PlaceHolder 3"/>
          <p:cNvSpPr>
            <a:spLocks noGrp="1"/>
          </p:cNvSpPr>
          <p:nvPr>
            <p:ph type="body"/>
          </p:nvPr>
        </p:nvSpPr>
        <p:spPr>
          <a:xfrm>
            <a:off x="4674240" y="1604520"/>
            <a:ext cx="4015800" cy="1896840"/>
          </a:xfrm>
          <a:prstGeom prst="rect">
            <a:avLst/>
          </a:prstGeom>
        </p:spPr>
        <p:txBody>
          <a:bodyPr wrap="none" lIns="0" tIns="0" rIns="0" bIns="0"/>
          <a:lstStyle/>
          <a:p>
            <a:endParaRPr/>
          </a:p>
        </p:txBody>
      </p:sp>
      <p:sp>
        <p:nvSpPr>
          <p:cNvPr id="23" name="PlaceHolder 4"/>
          <p:cNvSpPr>
            <a:spLocks noGrp="1"/>
          </p:cNvSpPr>
          <p:nvPr>
            <p:ph type="body"/>
          </p:nvPr>
        </p:nvSpPr>
        <p:spPr>
          <a:xfrm>
            <a:off x="457200" y="3682080"/>
            <a:ext cx="8229240" cy="1896840"/>
          </a:xfrm>
          <a:prstGeom prst="rect">
            <a:avLst/>
          </a:prstGeom>
        </p:spPr>
        <p:txBody>
          <a:bodyPr wrap="none"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Picture 3"/>
          <p:cNvPicPr/>
          <p:nvPr/>
        </p:nvPicPr>
        <p:blipFill>
          <a:blip r:embed="rId14"/>
          <a:stretch>
            <a:fillRect/>
          </a:stretch>
        </p:blipFill>
        <p:spPr>
          <a:xfrm>
            <a:off x="0" y="0"/>
            <a:ext cx="9143280" cy="6857280"/>
          </a:xfrm>
          <a:prstGeom prst="rect">
            <a:avLst/>
          </a:prstGeom>
          <a:ln>
            <a:noFill/>
          </a:ln>
        </p:spPr>
      </p:pic>
      <p:sp>
        <p:nvSpPr>
          <p:cNvPr id="4" name="PlaceHolder 1"/>
          <p:cNvSpPr>
            <a:spLocks noGrp="1"/>
          </p:cNvSpPr>
          <p:nvPr>
            <p:ph type="title"/>
          </p:nvPr>
        </p:nvSpPr>
        <p:spPr>
          <a:xfrm>
            <a:off x="457200" y="273600"/>
            <a:ext cx="8229240" cy="1144800"/>
          </a:xfrm>
          <a:prstGeom prst="rect">
            <a:avLst/>
          </a:prstGeom>
        </p:spPr>
        <p:txBody>
          <a:bodyPr wrap="none" lIns="0" tIns="0" rIns="0" bIns="0" anchor="ctr"/>
          <a:lstStyle/>
          <a:p>
            <a:pPr algn="ctr"/>
            <a:r>
              <a:rPr lang="en-US"/>
              <a:t>Click to edit the title text format</a:t>
            </a:r>
            <a:endParaRPr/>
          </a:p>
        </p:txBody>
      </p:sp>
      <p:sp>
        <p:nvSpPr>
          <p:cNvPr id="2" name="PlaceHolder 2"/>
          <p:cNvSpPr>
            <a:spLocks noGrp="1"/>
          </p:cNvSpPr>
          <p:nvPr>
            <p:ph type="body"/>
          </p:nvPr>
        </p:nvSpPr>
        <p:spPr>
          <a:xfrm>
            <a:off x="457200" y="1604520"/>
            <a:ext cx="8229240" cy="3977280"/>
          </a:xfrm>
          <a:prstGeom prst="rect">
            <a:avLst/>
          </a:prstGeom>
        </p:spPr>
        <p:txBody>
          <a:bodyPr wrap="none" lIns="0" tIns="0" rIns="0" bIns="0"/>
          <a:lstStyle/>
          <a:p>
            <a:pPr>
              <a:buSzPct val="25000"/>
              <a:buFont typeface="StarSymbol"/>
              <a:buChar char=""/>
            </a:pPr>
            <a:r>
              <a:rPr lang="en-US"/>
              <a:t>Click to edit the outline text format</a:t>
            </a:r>
            <a:endParaRPr/>
          </a:p>
          <a:p>
            <a:pPr lvl="1">
              <a:buSzPct val="25000"/>
              <a:buFont typeface="StarSymbol"/>
              <a:buChar char=""/>
            </a:pPr>
            <a:r>
              <a:rPr lang="en-US"/>
              <a:t>Second Outline Level</a:t>
            </a:r>
            <a:endParaRPr/>
          </a:p>
          <a:p>
            <a:pPr lvl="2">
              <a:buSzPct val="25000"/>
              <a:buFont typeface="StarSymbol"/>
              <a:buChar char=""/>
            </a:pPr>
            <a:r>
              <a:rPr lang="en-US"/>
              <a:t>Third Outline Level</a:t>
            </a:r>
            <a:endParaRPr/>
          </a:p>
          <a:p>
            <a:pPr lvl="3">
              <a:buSzPct val="25000"/>
              <a:buFont typeface="StarSymbol"/>
              <a:buChar char=""/>
            </a:pPr>
            <a:r>
              <a:rPr lang="en-US"/>
              <a:t>Fourth Outline Level</a:t>
            </a:r>
            <a:endParaRPr/>
          </a:p>
          <a:p>
            <a:pPr lvl="4">
              <a:buSzPct val="25000"/>
              <a:buFont typeface="StarSymbol"/>
              <a:buChar char=""/>
            </a:pPr>
            <a:r>
              <a:rPr lang="en-US"/>
              <a:t>Fifth Outline Level</a:t>
            </a:r>
            <a:endParaRPr/>
          </a:p>
          <a:p>
            <a:pPr lvl="5">
              <a:buSzPct val="25000"/>
              <a:buFont typeface="StarSymbol"/>
              <a:buChar char=""/>
            </a:pPr>
            <a:r>
              <a:rPr lang="en-US"/>
              <a:t>Sixth Outline Level</a:t>
            </a:r>
            <a:endParaRPr/>
          </a:p>
          <a:p>
            <a:pPr lvl="6">
              <a:buSzPct val="25000"/>
              <a:buFont typeface="StarSymbol"/>
              <a:buChar char=""/>
            </a:pPr>
            <a:r>
              <a:rPr lang="en-US"/>
              <a:t>Seventh Outline Level</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7" name="Picture 10"/>
          <p:cNvPicPr/>
          <p:nvPr/>
        </p:nvPicPr>
        <p:blipFill>
          <a:blip r:embed="rId14"/>
          <a:stretch>
            <a:fillRect/>
          </a:stretch>
        </p:blipFill>
        <p:spPr>
          <a:xfrm>
            <a:off x="0" y="0"/>
            <a:ext cx="9143280" cy="6857280"/>
          </a:xfrm>
          <a:prstGeom prst="rect">
            <a:avLst/>
          </a:prstGeom>
          <a:ln>
            <a:noFill/>
          </a:ln>
        </p:spPr>
      </p:pic>
      <p:sp>
        <p:nvSpPr>
          <p:cNvPr id="78" name="CustomShape 1"/>
          <p:cNvSpPr/>
          <p:nvPr/>
        </p:nvSpPr>
        <p:spPr>
          <a:xfrm>
            <a:off x="0" y="0"/>
            <a:ext cx="9143280" cy="1392120"/>
          </a:xfrm>
          <a:prstGeom prst="rect">
            <a:avLst/>
          </a:prstGeom>
          <a:solidFill>
            <a:srgbClr val="43C1CE"/>
          </a:solidFill>
          <a:ln w="12600">
            <a:noFill/>
          </a:ln>
        </p:spPr>
      </p:sp>
      <p:sp>
        <p:nvSpPr>
          <p:cNvPr id="79" name="CustomShape 2"/>
          <p:cNvSpPr/>
          <p:nvPr/>
        </p:nvSpPr>
        <p:spPr>
          <a:xfrm>
            <a:off x="838800" y="6461280"/>
            <a:ext cx="1032480" cy="167400"/>
          </a:xfrm>
          <a:prstGeom prst="rect">
            <a:avLst/>
          </a:prstGeom>
          <a:noFill/>
          <a:ln>
            <a:noFill/>
          </a:ln>
        </p:spPr>
        <p:txBody>
          <a:bodyPr wrap="none" lIns="0" tIns="0" rIns="0" bIns="0"/>
          <a:lstStyle/>
          <a:p>
            <a:pPr>
              <a:lnSpc>
                <a:spcPct val="100000"/>
              </a:lnSpc>
            </a:pPr>
            <a:r>
              <a:rPr lang="en-US" sz="1100">
                <a:solidFill>
                  <a:srgbClr val="646464"/>
                </a:solidFill>
                <a:latin typeface="Arial"/>
                <a:ea typeface="Arial"/>
              </a:rPr>
              <a:t>TSNEMissionWorks|tsne.org</a:t>
            </a:r>
            <a:endParaRPr/>
          </a:p>
        </p:txBody>
      </p:sp>
      <p:sp>
        <p:nvSpPr>
          <p:cNvPr id="80" name="CustomShape 3"/>
          <p:cNvSpPr/>
          <p:nvPr/>
        </p:nvSpPr>
        <p:spPr>
          <a:xfrm>
            <a:off x="7275600" y="6461280"/>
            <a:ext cx="1490400" cy="213120"/>
          </a:xfrm>
          <a:prstGeom prst="rect">
            <a:avLst/>
          </a:prstGeom>
          <a:noFill/>
          <a:ln>
            <a:noFill/>
          </a:ln>
        </p:spPr>
      </p:sp>
      <p:sp>
        <p:nvSpPr>
          <p:cNvPr id="81" name="PlaceHolder 4"/>
          <p:cNvSpPr>
            <a:spLocks noGrp="1"/>
          </p:cNvSpPr>
          <p:nvPr>
            <p:ph type="title"/>
          </p:nvPr>
        </p:nvSpPr>
        <p:spPr>
          <a:xfrm>
            <a:off x="457200" y="273600"/>
            <a:ext cx="8229240" cy="1144800"/>
          </a:xfrm>
          <a:prstGeom prst="rect">
            <a:avLst/>
          </a:prstGeom>
        </p:spPr>
        <p:txBody>
          <a:bodyPr wrap="none" lIns="0" tIns="0" rIns="0" bIns="0" anchor="ctr"/>
          <a:lstStyle/>
          <a:p>
            <a:pPr algn="ctr"/>
            <a:r>
              <a:rPr lang="en-US"/>
              <a:t>Click to edit the title text format</a:t>
            </a:r>
            <a:endParaRPr/>
          </a:p>
        </p:txBody>
      </p:sp>
      <p:sp>
        <p:nvSpPr>
          <p:cNvPr id="82" name="PlaceHolder 5"/>
          <p:cNvSpPr>
            <a:spLocks noGrp="1"/>
          </p:cNvSpPr>
          <p:nvPr>
            <p:ph type="body"/>
          </p:nvPr>
        </p:nvSpPr>
        <p:spPr>
          <a:xfrm>
            <a:off x="457200" y="1604520"/>
            <a:ext cx="8229240" cy="3977280"/>
          </a:xfrm>
          <a:prstGeom prst="rect">
            <a:avLst/>
          </a:prstGeom>
        </p:spPr>
        <p:txBody>
          <a:bodyPr wrap="none" lIns="0" tIns="0" rIns="0" bIns="0"/>
          <a:lstStyle/>
          <a:p>
            <a:pPr>
              <a:buSzPct val="25000"/>
              <a:buFont typeface="StarSymbol"/>
              <a:buChar char=""/>
            </a:pPr>
            <a:r>
              <a:rPr lang="en-US"/>
              <a:t>Click to edit the outline text format</a:t>
            </a:r>
            <a:endParaRPr/>
          </a:p>
          <a:p>
            <a:pPr lvl="1">
              <a:buSzPct val="25000"/>
              <a:buFont typeface="StarSymbol"/>
              <a:buChar char=""/>
            </a:pPr>
            <a:r>
              <a:rPr lang="en-US"/>
              <a:t>Second Outline Level</a:t>
            </a:r>
            <a:endParaRPr/>
          </a:p>
          <a:p>
            <a:pPr lvl="2">
              <a:buSzPct val="25000"/>
              <a:buFont typeface="StarSymbol"/>
              <a:buChar char=""/>
            </a:pPr>
            <a:r>
              <a:rPr lang="en-US"/>
              <a:t>Third Outline Level</a:t>
            </a:r>
            <a:endParaRPr/>
          </a:p>
          <a:p>
            <a:pPr lvl="3">
              <a:buSzPct val="25000"/>
              <a:buFont typeface="StarSymbol"/>
              <a:buChar char=""/>
            </a:pPr>
            <a:r>
              <a:rPr lang="en-US"/>
              <a:t>Fourth Outline Level</a:t>
            </a:r>
            <a:endParaRPr/>
          </a:p>
          <a:p>
            <a:pPr lvl="4">
              <a:buSzPct val="25000"/>
              <a:buFont typeface="StarSymbol"/>
              <a:buChar char=""/>
            </a:pPr>
            <a:r>
              <a:rPr lang="en-US"/>
              <a:t>Fifth Outline Level</a:t>
            </a:r>
            <a:endParaRPr/>
          </a:p>
          <a:p>
            <a:pPr lvl="5">
              <a:buSzPct val="25000"/>
              <a:buFont typeface="StarSymbol"/>
              <a:buChar char=""/>
            </a:pPr>
            <a:r>
              <a:rPr lang="en-US"/>
              <a:t>Sixth Outline Level</a:t>
            </a:r>
            <a:endParaRPr/>
          </a:p>
          <a:p>
            <a:pPr lvl="6">
              <a:buSzPct val="25000"/>
              <a:buFont typeface="StarSymbol"/>
              <a:buChar char=""/>
            </a:pPr>
            <a:r>
              <a:rPr lang="en-US"/>
              <a:t>Seventh Outline Level</a:t>
            </a:r>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7" name="Picture 10"/>
          <p:cNvPicPr/>
          <p:nvPr/>
        </p:nvPicPr>
        <p:blipFill>
          <a:blip r:embed="rId14"/>
          <a:stretch>
            <a:fillRect/>
          </a:stretch>
        </p:blipFill>
        <p:spPr>
          <a:xfrm>
            <a:off x="0" y="0"/>
            <a:ext cx="9143280" cy="6857280"/>
          </a:xfrm>
          <a:prstGeom prst="rect">
            <a:avLst/>
          </a:prstGeom>
          <a:ln>
            <a:noFill/>
          </a:ln>
        </p:spPr>
      </p:pic>
      <p:sp>
        <p:nvSpPr>
          <p:cNvPr id="118" name="CustomShape 1"/>
          <p:cNvSpPr/>
          <p:nvPr/>
        </p:nvSpPr>
        <p:spPr>
          <a:xfrm>
            <a:off x="0" y="0"/>
            <a:ext cx="9143280" cy="1392120"/>
          </a:xfrm>
          <a:prstGeom prst="rect">
            <a:avLst/>
          </a:prstGeom>
          <a:solidFill>
            <a:srgbClr val="C41F8C"/>
          </a:solidFill>
          <a:ln w="12600">
            <a:noFill/>
          </a:ln>
        </p:spPr>
      </p:sp>
      <p:sp>
        <p:nvSpPr>
          <p:cNvPr id="119" name="CustomShape 2"/>
          <p:cNvSpPr/>
          <p:nvPr/>
        </p:nvSpPr>
        <p:spPr>
          <a:xfrm>
            <a:off x="838800" y="6461280"/>
            <a:ext cx="1032480" cy="167400"/>
          </a:xfrm>
          <a:prstGeom prst="rect">
            <a:avLst/>
          </a:prstGeom>
          <a:noFill/>
          <a:ln>
            <a:noFill/>
          </a:ln>
        </p:spPr>
        <p:txBody>
          <a:bodyPr wrap="none" lIns="0" tIns="0" rIns="0" bIns="0"/>
          <a:lstStyle/>
          <a:p>
            <a:pPr>
              <a:lnSpc>
                <a:spcPct val="100000"/>
              </a:lnSpc>
            </a:pPr>
            <a:r>
              <a:rPr lang="en-US" sz="1100">
                <a:solidFill>
                  <a:srgbClr val="646464"/>
                </a:solidFill>
                <a:latin typeface="Arial"/>
                <a:ea typeface="Arial"/>
              </a:rPr>
              <a:t>TSNEMissionWorks|tsne.org</a:t>
            </a:r>
            <a:endParaRPr/>
          </a:p>
        </p:txBody>
      </p:sp>
      <p:sp>
        <p:nvSpPr>
          <p:cNvPr id="120" name="CustomShape 3"/>
          <p:cNvSpPr/>
          <p:nvPr/>
        </p:nvSpPr>
        <p:spPr>
          <a:xfrm>
            <a:off x="7275600" y="6461280"/>
            <a:ext cx="1490400" cy="213120"/>
          </a:xfrm>
          <a:prstGeom prst="rect">
            <a:avLst/>
          </a:prstGeom>
          <a:noFill/>
          <a:ln>
            <a:noFill/>
          </a:ln>
        </p:spPr>
      </p:sp>
      <p:sp>
        <p:nvSpPr>
          <p:cNvPr id="121" name="PlaceHolder 4"/>
          <p:cNvSpPr>
            <a:spLocks noGrp="1"/>
          </p:cNvSpPr>
          <p:nvPr>
            <p:ph type="title"/>
          </p:nvPr>
        </p:nvSpPr>
        <p:spPr>
          <a:xfrm>
            <a:off x="457200" y="273600"/>
            <a:ext cx="8229240" cy="1144800"/>
          </a:xfrm>
          <a:prstGeom prst="rect">
            <a:avLst/>
          </a:prstGeom>
        </p:spPr>
        <p:txBody>
          <a:bodyPr wrap="none" lIns="0" tIns="0" rIns="0" bIns="0" anchor="ctr"/>
          <a:lstStyle/>
          <a:p>
            <a:pPr algn="ctr"/>
            <a:r>
              <a:rPr lang="en-US"/>
              <a:t>Click to edit the title text format</a:t>
            </a:r>
            <a:endParaRPr/>
          </a:p>
        </p:txBody>
      </p:sp>
      <p:sp>
        <p:nvSpPr>
          <p:cNvPr id="122" name="PlaceHolder 5"/>
          <p:cNvSpPr>
            <a:spLocks noGrp="1"/>
          </p:cNvSpPr>
          <p:nvPr>
            <p:ph type="body"/>
          </p:nvPr>
        </p:nvSpPr>
        <p:spPr>
          <a:xfrm>
            <a:off x="457200" y="1604520"/>
            <a:ext cx="8229240" cy="3977280"/>
          </a:xfrm>
          <a:prstGeom prst="rect">
            <a:avLst/>
          </a:prstGeom>
        </p:spPr>
        <p:txBody>
          <a:bodyPr wrap="none" lIns="0" tIns="0" rIns="0" bIns="0"/>
          <a:lstStyle/>
          <a:p>
            <a:pPr>
              <a:buSzPct val="25000"/>
              <a:buFont typeface="StarSymbol"/>
              <a:buChar char=""/>
            </a:pPr>
            <a:r>
              <a:rPr lang="en-US"/>
              <a:t>Click to edit the outline text format</a:t>
            </a:r>
            <a:endParaRPr/>
          </a:p>
          <a:p>
            <a:pPr lvl="1">
              <a:buSzPct val="25000"/>
              <a:buFont typeface="StarSymbol"/>
              <a:buChar char=""/>
            </a:pPr>
            <a:r>
              <a:rPr lang="en-US"/>
              <a:t>Second Outline Level</a:t>
            </a:r>
            <a:endParaRPr/>
          </a:p>
          <a:p>
            <a:pPr lvl="2">
              <a:buSzPct val="25000"/>
              <a:buFont typeface="StarSymbol"/>
              <a:buChar char=""/>
            </a:pPr>
            <a:r>
              <a:rPr lang="en-US"/>
              <a:t>Third Outline Level</a:t>
            </a:r>
            <a:endParaRPr/>
          </a:p>
          <a:p>
            <a:pPr lvl="3">
              <a:buSzPct val="25000"/>
              <a:buFont typeface="StarSymbol"/>
              <a:buChar char=""/>
            </a:pPr>
            <a:r>
              <a:rPr lang="en-US"/>
              <a:t>Fourth Outline Level</a:t>
            </a:r>
            <a:endParaRPr/>
          </a:p>
          <a:p>
            <a:pPr lvl="4">
              <a:buSzPct val="25000"/>
              <a:buFont typeface="StarSymbol"/>
              <a:buChar char=""/>
            </a:pPr>
            <a:r>
              <a:rPr lang="en-US"/>
              <a:t>Fifth Outline Level</a:t>
            </a:r>
            <a:endParaRPr/>
          </a:p>
          <a:p>
            <a:pPr lvl="5">
              <a:buSzPct val="25000"/>
              <a:buFont typeface="StarSymbol"/>
              <a:buChar char=""/>
            </a:pPr>
            <a:r>
              <a:rPr lang="en-US"/>
              <a:t>Sixth Outline Level</a:t>
            </a:r>
            <a:endParaRPr/>
          </a:p>
          <a:p>
            <a:pPr lvl="6">
              <a:buSzPct val="25000"/>
              <a:buFont typeface="StarSymbol"/>
              <a:buChar char=""/>
            </a:pPr>
            <a:r>
              <a:rPr lang="en-US"/>
              <a:t>Seventh Outline Level</a:t>
            </a:r>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96" name="Picture 10"/>
          <p:cNvPicPr/>
          <p:nvPr/>
        </p:nvPicPr>
        <p:blipFill>
          <a:blip r:embed="rId14"/>
          <a:stretch>
            <a:fillRect/>
          </a:stretch>
        </p:blipFill>
        <p:spPr>
          <a:xfrm>
            <a:off x="0" y="0"/>
            <a:ext cx="9143280" cy="6857280"/>
          </a:xfrm>
          <a:prstGeom prst="rect">
            <a:avLst/>
          </a:prstGeom>
          <a:ln>
            <a:noFill/>
          </a:ln>
        </p:spPr>
      </p:pic>
      <p:sp>
        <p:nvSpPr>
          <p:cNvPr id="197" name="CustomShape 1"/>
          <p:cNvSpPr/>
          <p:nvPr/>
        </p:nvSpPr>
        <p:spPr>
          <a:xfrm>
            <a:off x="0" y="0"/>
            <a:ext cx="9143280" cy="1392120"/>
          </a:xfrm>
          <a:prstGeom prst="rect">
            <a:avLst/>
          </a:prstGeom>
          <a:solidFill>
            <a:srgbClr val="4A3370"/>
          </a:solidFill>
          <a:ln w="12600">
            <a:noFill/>
          </a:ln>
        </p:spPr>
      </p:sp>
      <p:sp>
        <p:nvSpPr>
          <p:cNvPr id="198" name="CustomShape 2"/>
          <p:cNvSpPr/>
          <p:nvPr/>
        </p:nvSpPr>
        <p:spPr>
          <a:xfrm>
            <a:off x="838800" y="6461280"/>
            <a:ext cx="1032480" cy="167400"/>
          </a:xfrm>
          <a:prstGeom prst="rect">
            <a:avLst/>
          </a:prstGeom>
          <a:noFill/>
          <a:ln>
            <a:noFill/>
          </a:ln>
        </p:spPr>
        <p:txBody>
          <a:bodyPr wrap="none" lIns="0" tIns="0" rIns="0" bIns="0"/>
          <a:lstStyle/>
          <a:p>
            <a:pPr>
              <a:lnSpc>
                <a:spcPct val="100000"/>
              </a:lnSpc>
            </a:pPr>
            <a:r>
              <a:rPr lang="en-US" sz="1100">
                <a:solidFill>
                  <a:srgbClr val="646464"/>
                </a:solidFill>
                <a:latin typeface="Arial"/>
                <a:ea typeface="Arial"/>
              </a:rPr>
              <a:t>TSNEMissionWorks|tsne.org</a:t>
            </a:r>
            <a:endParaRPr/>
          </a:p>
        </p:txBody>
      </p:sp>
      <p:sp>
        <p:nvSpPr>
          <p:cNvPr id="199" name="CustomShape 3"/>
          <p:cNvSpPr/>
          <p:nvPr/>
        </p:nvSpPr>
        <p:spPr>
          <a:xfrm>
            <a:off x="7275600" y="6461280"/>
            <a:ext cx="1490400" cy="213120"/>
          </a:xfrm>
          <a:prstGeom prst="rect">
            <a:avLst/>
          </a:prstGeom>
          <a:noFill/>
          <a:ln>
            <a:noFill/>
          </a:ln>
        </p:spPr>
      </p:sp>
      <p:sp>
        <p:nvSpPr>
          <p:cNvPr id="200" name="PlaceHolder 4"/>
          <p:cNvSpPr>
            <a:spLocks noGrp="1"/>
          </p:cNvSpPr>
          <p:nvPr>
            <p:ph type="title"/>
          </p:nvPr>
        </p:nvSpPr>
        <p:spPr>
          <a:xfrm>
            <a:off x="457200" y="273600"/>
            <a:ext cx="8229240" cy="1144800"/>
          </a:xfrm>
          <a:prstGeom prst="rect">
            <a:avLst/>
          </a:prstGeom>
        </p:spPr>
        <p:txBody>
          <a:bodyPr wrap="none" lIns="0" tIns="0" rIns="0" bIns="0" anchor="ctr"/>
          <a:lstStyle/>
          <a:p>
            <a:pPr algn="ctr"/>
            <a:r>
              <a:rPr lang="en-US"/>
              <a:t>Click to edit the title text format</a:t>
            </a:r>
            <a:endParaRPr/>
          </a:p>
        </p:txBody>
      </p:sp>
      <p:sp>
        <p:nvSpPr>
          <p:cNvPr id="201" name="PlaceHolder 5"/>
          <p:cNvSpPr>
            <a:spLocks noGrp="1"/>
          </p:cNvSpPr>
          <p:nvPr>
            <p:ph type="body"/>
          </p:nvPr>
        </p:nvSpPr>
        <p:spPr>
          <a:xfrm>
            <a:off x="457200" y="1604520"/>
            <a:ext cx="8229240" cy="3977280"/>
          </a:xfrm>
          <a:prstGeom prst="rect">
            <a:avLst/>
          </a:prstGeom>
        </p:spPr>
        <p:txBody>
          <a:bodyPr wrap="none" lIns="0" tIns="0" rIns="0" bIns="0"/>
          <a:lstStyle/>
          <a:p>
            <a:pPr>
              <a:buSzPct val="25000"/>
              <a:buFont typeface="StarSymbol"/>
              <a:buChar char=""/>
            </a:pPr>
            <a:r>
              <a:rPr lang="en-US"/>
              <a:t>Click to edit the outline text format</a:t>
            </a:r>
            <a:endParaRPr/>
          </a:p>
          <a:p>
            <a:pPr lvl="1">
              <a:buSzPct val="25000"/>
              <a:buFont typeface="StarSymbol"/>
              <a:buChar char=""/>
            </a:pPr>
            <a:r>
              <a:rPr lang="en-US"/>
              <a:t>Second Outline Level</a:t>
            </a:r>
            <a:endParaRPr/>
          </a:p>
          <a:p>
            <a:pPr lvl="2">
              <a:buSzPct val="25000"/>
              <a:buFont typeface="StarSymbol"/>
              <a:buChar char=""/>
            </a:pPr>
            <a:r>
              <a:rPr lang="en-US"/>
              <a:t>Third Outline Level</a:t>
            </a:r>
            <a:endParaRPr/>
          </a:p>
          <a:p>
            <a:pPr lvl="3">
              <a:buSzPct val="25000"/>
              <a:buFont typeface="StarSymbol"/>
              <a:buChar char=""/>
            </a:pPr>
            <a:r>
              <a:rPr lang="en-US"/>
              <a:t>Fourth Outline Level</a:t>
            </a:r>
            <a:endParaRPr/>
          </a:p>
          <a:p>
            <a:pPr lvl="4">
              <a:buSzPct val="25000"/>
              <a:buFont typeface="StarSymbol"/>
              <a:buChar char=""/>
            </a:pPr>
            <a:r>
              <a:rPr lang="en-US"/>
              <a:t>Fifth Outline Level</a:t>
            </a:r>
            <a:endParaRPr/>
          </a:p>
          <a:p>
            <a:pPr lvl="5">
              <a:buSzPct val="25000"/>
              <a:buFont typeface="StarSymbol"/>
              <a:buChar char=""/>
            </a:pPr>
            <a:r>
              <a:rPr lang="en-US"/>
              <a:t>Sixth Outline Level</a:t>
            </a:r>
            <a:endParaRPr/>
          </a:p>
          <a:p>
            <a:pPr lvl="6">
              <a:buSzPct val="25000"/>
              <a:buFont typeface="StarSymbol"/>
              <a:buChar char=""/>
            </a:pPr>
            <a:r>
              <a:rPr lang="en-US"/>
              <a:t>Seventh Outline Level</a:t>
            </a:r>
            <a:endParaRP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2.xml"/><Relationship Id="rId1" Type="http://schemas.openxmlformats.org/officeDocument/2006/relationships/slideLayout" Target="../slideLayouts/slideLayout25.xml"/><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5143913"/>
            <a:ext cx="2545049" cy="1299035"/>
          </a:xfrm>
          <a:prstGeom prst="rect">
            <a:avLst/>
          </a:prstGeom>
        </p:spPr>
      </p:pic>
      <p:sp>
        <p:nvSpPr>
          <p:cNvPr id="3" name="TextBox 2"/>
          <p:cNvSpPr txBox="1"/>
          <p:nvPr/>
        </p:nvSpPr>
        <p:spPr>
          <a:xfrm>
            <a:off x="152400" y="180819"/>
            <a:ext cx="9144000" cy="1077218"/>
          </a:xfrm>
          <a:prstGeom prst="rect">
            <a:avLst/>
          </a:prstGeom>
          <a:noFill/>
        </p:spPr>
        <p:txBody>
          <a:bodyPr wrap="square" rtlCol="0">
            <a:spAutoFit/>
          </a:bodyPr>
          <a:lstStyle/>
          <a:p>
            <a:pPr algn="ctr"/>
            <a:r>
              <a:rPr lang="en-US" sz="2400" b="1" dirty="0" smtClean="0">
                <a:solidFill>
                  <a:schemeClr val="bg1"/>
                </a:solidFill>
                <a:latin typeface="Arial" panose="020B0604020202020204" pitchFamily="34" charset="0"/>
                <a:cs typeface="Arial" panose="020B0604020202020204" pitchFamily="34" charset="0"/>
              </a:rPr>
              <a:t>Beyond Diversity to Inclusion</a:t>
            </a:r>
            <a:endParaRPr lang="en-US" sz="2400" b="1" dirty="0">
              <a:solidFill>
                <a:schemeClr val="bg1"/>
              </a:solidFill>
              <a:latin typeface="Arial" panose="020B0604020202020204" pitchFamily="34" charset="0"/>
              <a:cs typeface="Arial" panose="020B0604020202020204" pitchFamily="34" charset="0"/>
            </a:endParaRPr>
          </a:p>
          <a:p>
            <a:pPr algn="ctr"/>
            <a:r>
              <a:rPr lang="en-US" sz="2000" b="1" dirty="0" smtClean="0">
                <a:solidFill>
                  <a:schemeClr val="bg1"/>
                </a:solidFill>
                <a:latin typeface="Arial" panose="020B0604020202020204" pitchFamily="34" charset="0"/>
                <a:cs typeface="Arial" panose="020B0604020202020204" pitchFamily="34" charset="0"/>
              </a:rPr>
              <a:t>August 1</a:t>
            </a:r>
            <a:r>
              <a:rPr lang="en-US" sz="2000" b="1" baseline="30000" dirty="0" smtClean="0">
                <a:solidFill>
                  <a:schemeClr val="bg1"/>
                </a:solidFill>
                <a:latin typeface="Arial" panose="020B0604020202020204" pitchFamily="34" charset="0"/>
                <a:cs typeface="Arial" panose="020B0604020202020204" pitchFamily="34" charset="0"/>
              </a:rPr>
              <a:t>st</a:t>
            </a:r>
            <a:r>
              <a:rPr lang="en-US" sz="2000" b="1" dirty="0" smtClean="0">
                <a:solidFill>
                  <a:schemeClr val="bg1"/>
                </a:solidFill>
                <a:latin typeface="Arial" panose="020B0604020202020204" pitchFamily="34" charset="0"/>
                <a:cs typeface="Arial" panose="020B0604020202020204" pitchFamily="34" charset="0"/>
              </a:rPr>
              <a:t> Webinar</a:t>
            </a:r>
          </a:p>
          <a:p>
            <a:pPr algn="ctr"/>
            <a:r>
              <a:rPr lang="en-US" sz="2000" b="1" dirty="0" smtClean="0">
                <a:solidFill>
                  <a:schemeClr val="bg1"/>
                </a:solidFill>
                <a:latin typeface="Arial" panose="020B0604020202020204" pitchFamily="34" charset="0"/>
                <a:cs typeface="Arial" panose="020B0604020202020204" pitchFamily="34" charset="0"/>
              </a:rPr>
              <a:t>Presented by TSNE </a:t>
            </a:r>
            <a:r>
              <a:rPr lang="en-US" sz="2000" b="1" dirty="0" err="1" smtClean="0">
                <a:solidFill>
                  <a:schemeClr val="bg1"/>
                </a:solidFill>
                <a:latin typeface="Arial" panose="020B0604020202020204" pitchFamily="34" charset="0"/>
                <a:cs typeface="Arial" panose="020B0604020202020204" pitchFamily="34" charset="0"/>
              </a:rPr>
              <a:t>MissionWorks</a:t>
            </a:r>
            <a:endParaRPr lang="en-US" sz="2000" b="1"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364475" y="2578909"/>
            <a:ext cx="4876799" cy="3354765"/>
          </a:xfrm>
          <a:prstGeom prst="rect">
            <a:avLst/>
          </a:prstGeom>
          <a:noFill/>
        </p:spPr>
        <p:txBody>
          <a:bodyPr wrap="square" rtlCol="0">
            <a:spAutoFit/>
          </a:bodyPr>
          <a:lstStyle/>
          <a:p>
            <a:r>
              <a:rPr lang="en-US" sz="1400" b="1" dirty="0" smtClean="0">
                <a:latin typeface="Arial" panose="020B0604020202020204" pitchFamily="34" charset="0"/>
                <a:cs typeface="Arial" panose="020B0604020202020204" pitchFamily="34" charset="0"/>
              </a:rPr>
              <a:t>Thanks for joining us! A few instructions before we begin:</a:t>
            </a:r>
          </a:p>
          <a:p>
            <a:endParaRPr lang="en-US" sz="1400" b="1"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You may</a:t>
            </a:r>
            <a:r>
              <a:rPr lang="en-US" sz="1400" b="1" dirty="0" smtClean="0">
                <a:latin typeface="Arial" panose="020B0604020202020204" pitchFamily="34" charset="0"/>
                <a:cs typeface="Arial" panose="020B0604020202020204" pitchFamily="34" charset="0"/>
              </a:rPr>
              <a:t> join the audio </a:t>
            </a:r>
            <a:r>
              <a:rPr lang="en-US" sz="1400" dirty="0" smtClean="0">
                <a:latin typeface="Arial" panose="020B0604020202020204" pitchFamily="34" charset="0"/>
                <a:cs typeface="Arial" panose="020B0604020202020204" pitchFamily="34" charset="0"/>
              </a:rPr>
              <a:t>by selecting the radio button for either “Telephone” or “Mic &amp; Speakers.” If you are using telephone, please dial in with the conference line and audio pin provided.</a:t>
            </a:r>
          </a:p>
          <a:p>
            <a:endParaRPr lang="en-US" sz="105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If you are having any technical issues, please let us know in the chat box.</a:t>
            </a:r>
          </a:p>
          <a:p>
            <a:endParaRPr lang="en-US" sz="105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We will have time for </a:t>
            </a:r>
            <a:r>
              <a:rPr lang="en-US" sz="1400" b="1" dirty="0" smtClean="0">
                <a:latin typeface="Arial" panose="020B0604020202020204" pitchFamily="34" charset="0"/>
                <a:cs typeface="Arial" panose="020B0604020202020204" pitchFamily="34" charset="0"/>
              </a:rPr>
              <a:t>Q&amp;A</a:t>
            </a:r>
            <a:r>
              <a:rPr lang="en-US" sz="1400" dirty="0" smtClean="0">
                <a:latin typeface="Arial" panose="020B0604020202020204" pitchFamily="34" charset="0"/>
                <a:cs typeface="Arial" panose="020B0604020202020204" pitchFamily="34" charset="0"/>
              </a:rPr>
              <a:t>. Please enter your questions in the chat box at any time.</a:t>
            </a:r>
          </a:p>
          <a:p>
            <a:endParaRPr lang="en-US" sz="9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This webinar is being recorded, and we will distribute the </a:t>
            </a:r>
            <a:r>
              <a:rPr lang="en-US" sz="1400" b="1" dirty="0" smtClean="0">
                <a:latin typeface="Arial" panose="020B0604020202020204" pitchFamily="34" charset="0"/>
                <a:cs typeface="Arial" panose="020B0604020202020204" pitchFamily="34" charset="0"/>
              </a:rPr>
              <a:t>recording </a:t>
            </a:r>
            <a:r>
              <a:rPr lang="en-US" sz="1400" dirty="0" smtClean="0">
                <a:latin typeface="Arial" panose="020B0604020202020204" pitchFamily="34" charset="0"/>
                <a:cs typeface="Arial" panose="020B0604020202020204" pitchFamily="34" charset="0"/>
              </a:rPr>
              <a:t>after the webinar. </a:t>
            </a:r>
            <a:endParaRPr lang="en-US" sz="1400" dirty="0">
              <a:latin typeface="Arial" panose="020B0604020202020204" pitchFamily="34" charset="0"/>
              <a:cs typeface="Arial" panose="020B0604020202020204" pitchFamily="34" charset="0"/>
            </a:endParaRPr>
          </a:p>
        </p:txBody>
      </p:sp>
      <p:sp>
        <p:nvSpPr>
          <p:cNvPr id="5" name="TextBox 4"/>
          <p:cNvSpPr txBox="1"/>
          <p:nvPr/>
        </p:nvSpPr>
        <p:spPr>
          <a:xfrm>
            <a:off x="5423502" y="4006987"/>
            <a:ext cx="3217547" cy="523220"/>
          </a:xfrm>
          <a:prstGeom prst="rect">
            <a:avLst/>
          </a:prstGeom>
          <a:noFill/>
        </p:spPr>
        <p:txBody>
          <a:bodyPr wrap="none" rtlCol="0">
            <a:spAutoFit/>
          </a:bodyPr>
          <a:lstStyle/>
          <a:p>
            <a:pPr algn="r"/>
            <a:r>
              <a:rPr lang="en-US" sz="1400" b="1" dirty="0">
                <a:latin typeface="Arial" panose="020B0604020202020204" pitchFamily="34" charset="0"/>
                <a:cs typeface="Arial" panose="020B0604020202020204" pitchFamily="34" charset="0"/>
              </a:rPr>
              <a:t>Marta </a:t>
            </a:r>
            <a:r>
              <a:rPr lang="en-US" sz="1400" b="1" dirty="0" err="1" smtClean="0">
                <a:latin typeface="Arial" panose="020B0604020202020204" pitchFamily="34" charset="0"/>
                <a:cs typeface="Arial" panose="020B0604020202020204" pitchFamily="34" charset="0"/>
              </a:rPr>
              <a:t>Hodgkins</a:t>
            </a:r>
            <a:r>
              <a:rPr lang="en-US" sz="1400" b="1" dirty="0" smtClean="0">
                <a:latin typeface="Arial" panose="020B0604020202020204" pitchFamily="34" charset="0"/>
                <a:cs typeface="Arial" panose="020B0604020202020204" pitchFamily="34" charset="0"/>
              </a:rPr>
              <a:t>-Sumner</a:t>
            </a:r>
          </a:p>
          <a:p>
            <a:pPr algn="r"/>
            <a:r>
              <a:rPr lang="en-US" sz="1400" dirty="0">
                <a:latin typeface="Arial" panose="020B0604020202020204" pitchFamily="34" charset="0"/>
                <a:cs typeface="Arial" panose="020B0604020202020204" pitchFamily="34" charset="0"/>
              </a:rPr>
              <a:t>Director of Membership and Programs</a:t>
            </a:r>
          </a:p>
        </p:txBody>
      </p:sp>
      <p:sp>
        <p:nvSpPr>
          <p:cNvPr id="6" name="Rectangular Callout 5"/>
          <p:cNvSpPr/>
          <p:nvPr/>
        </p:nvSpPr>
        <p:spPr>
          <a:xfrm>
            <a:off x="304800" y="2514600"/>
            <a:ext cx="5029200" cy="3686175"/>
          </a:xfrm>
          <a:prstGeom prst="wedgeRectCallout">
            <a:avLst>
              <a:gd name="adj1" fmla="val 82576"/>
              <a:gd name="adj2" fmla="val -30428"/>
            </a:avLst>
          </a:prstGeom>
          <a:noFill/>
          <a:ln>
            <a:solidFill>
              <a:srgbClr val="007D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120288" y="6473428"/>
            <a:ext cx="2903424" cy="369332"/>
          </a:xfrm>
          <a:prstGeom prst="rect">
            <a:avLst/>
          </a:prstGeom>
          <a:noFill/>
        </p:spPr>
        <p:txBody>
          <a:bodyPr wrap="none" rtlCol="0">
            <a:spAutoFit/>
          </a:bodyPr>
          <a:lstStyle/>
          <a:p>
            <a:r>
              <a:rPr lang="en-US" dirty="0" smtClean="0">
                <a:solidFill>
                  <a:srgbClr val="007D9F"/>
                </a:solidFill>
                <a:latin typeface="Arial" panose="020B0604020202020204" pitchFamily="34" charset="0"/>
                <a:cs typeface="Arial" panose="020B0604020202020204" pitchFamily="34" charset="0"/>
              </a:rPr>
              <a:t>www.massnonprofitnet.org</a:t>
            </a:r>
            <a:endParaRPr lang="en-US" dirty="0">
              <a:solidFill>
                <a:srgbClr val="007D9F"/>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98605" y="1828800"/>
            <a:ext cx="1977288" cy="1977288"/>
          </a:xfrm>
          <a:prstGeom prst="rect">
            <a:avLst/>
          </a:prstGeom>
        </p:spPr>
      </p:pic>
    </p:spTree>
    <p:extLst>
      <p:ext uri="{BB962C8B-B14F-4D97-AF65-F5344CB8AC3E}">
        <p14:creationId xmlns:p14="http://schemas.microsoft.com/office/powerpoint/2010/main" val="13987581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0" y="381000"/>
            <a:ext cx="2892138" cy="830997"/>
          </a:xfrm>
          <a:prstGeom prst="rect">
            <a:avLst/>
          </a:prstGeom>
        </p:spPr>
        <p:txBody>
          <a:bodyPr wrap="none">
            <a:spAutoFit/>
          </a:bodyPr>
          <a:lstStyle/>
          <a:p>
            <a:r>
              <a:rPr lang="en-US" sz="4800" b="1" dirty="0">
                <a:solidFill>
                  <a:schemeClr val="bg1"/>
                </a:solidFill>
              </a:rPr>
              <a:t>Inclusion</a:t>
            </a:r>
          </a:p>
        </p:txBody>
      </p:sp>
      <p:sp>
        <p:nvSpPr>
          <p:cNvPr id="5" name="CustomShape 2"/>
          <p:cNvSpPr>
            <a:spLocks noGrp="1"/>
          </p:cNvSpPr>
          <p:nvPr>
            <p:ph type="subTitle"/>
          </p:nvPr>
        </p:nvSpPr>
        <p:spPr>
          <a:xfrm>
            <a:off x="609600" y="2590800"/>
            <a:ext cx="8229600" cy="2438400"/>
          </a:xfrm>
          <a:prstGeom prst="rect">
            <a:avLst/>
          </a:prstGeom>
          <a:noFill/>
          <a:ln>
            <a:noFill/>
          </a:ln>
        </p:spPr>
        <p:txBody>
          <a:bodyPr lIns="0" tIns="0" rIns="0" bIns="0"/>
          <a:lstStyle/>
          <a:p>
            <a:pPr algn="ctr">
              <a:lnSpc>
                <a:spcPct val="100000"/>
              </a:lnSpc>
            </a:pPr>
            <a:r>
              <a:rPr lang="en-US" sz="6000" b="1" dirty="0" smtClean="0">
                <a:solidFill>
                  <a:schemeClr val="accent4">
                    <a:lumMod val="75000"/>
                  </a:schemeClr>
                </a:solidFill>
                <a:latin typeface="+mj-lt"/>
              </a:rPr>
              <a:t>Collective </a:t>
            </a:r>
          </a:p>
          <a:p>
            <a:pPr algn="ctr">
              <a:lnSpc>
                <a:spcPct val="100000"/>
              </a:lnSpc>
            </a:pPr>
            <a:r>
              <a:rPr lang="en-US" sz="6000" b="1" dirty="0" smtClean="0">
                <a:solidFill>
                  <a:schemeClr val="accent4">
                    <a:lumMod val="75000"/>
                  </a:schemeClr>
                </a:solidFill>
                <a:latin typeface="+mj-lt"/>
              </a:rPr>
              <a:t>Way </a:t>
            </a:r>
            <a:r>
              <a:rPr lang="en-US" sz="6000" b="1" dirty="0">
                <a:solidFill>
                  <a:schemeClr val="accent4">
                    <a:lumMod val="75000"/>
                  </a:schemeClr>
                </a:solidFill>
                <a:latin typeface="+mj-lt"/>
              </a:rPr>
              <a:t>of </a:t>
            </a:r>
            <a:r>
              <a:rPr lang="en-US" sz="6000" b="1" dirty="0" smtClean="0">
                <a:solidFill>
                  <a:schemeClr val="accent4">
                    <a:lumMod val="75000"/>
                  </a:schemeClr>
                </a:solidFill>
                <a:latin typeface="+mj-lt"/>
              </a:rPr>
              <a:t>being </a:t>
            </a:r>
          </a:p>
          <a:p>
            <a:pPr algn="ctr">
              <a:lnSpc>
                <a:spcPct val="100000"/>
              </a:lnSpc>
            </a:pPr>
            <a:r>
              <a:rPr lang="en-US" sz="6000" b="1" dirty="0" smtClean="0">
                <a:solidFill>
                  <a:schemeClr val="accent4">
                    <a:lumMod val="75000"/>
                  </a:schemeClr>
                </a:solidFill>
                <a:latin typeface="+mj-lt"/>
              </a:rPr>
              <a:t>Transformational</a:t>
            </a:r>
            <a:endParaRPr sz="6000" b="1" dirty="0">
              <a:solidFill>
                <a:schemeClr val="accent4">
                  <a:lumMod val="75000"/>
                </a:schemeClr>
              </a:solidFill>
              <a:latin typeface="+mj-lt"/>
            </a:endParaRPr>
          </a:p>
        </p:txBody>
      </p:sp>
    </p:spTree>
    <p:extLst>
      <p:ext uri="{BB962C8B-B14F-4D97-AF65-F5344CB8AC3E}">
        <p14:creationId xmlns:p14="http://schemas.microsoft.com/office/powerpoint/2010/main" val="3062720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CustomShape 1"/>
          <p:cNvSpPr/>
          <p:nvPr/>
        </p:nvSpPr>
        <p:spPr>
          <a:xfrm>
            <a:off x="304800" y="228600"/>
            <a:ext cx="7886160" cy="952320"/>
          </a:xfrm>
          <a:prstGeom prst="rect">
            <a:avLst/>
          </a:prstGeom>
          <a:noFill/>
          <a:ln>
            <a:noFill/>
          </a:ln>
        </p:spPr>
        <p:txBody>
          <a:bodyPr lIns="0" tIns="0" rIns="0" bIns="0" anchor="b"/>
          <a:lstStyle/>
          <a:p>
            <a:pPr algn="ctr">
              <a:lnSpc>
                <a:spcPct val="100000"/>
              </a:lnSpc>
            </a:pPr>
            <a:r>
              <a:rPr lang="en-US" sz="4800" b="1" dirty="0">
                <a:solidFill>
                  <a:srgbClr val="FFFFFF"/>
                </a:solidFill>
                <a:latin typeface="Arial"/>
              </a:rPr>
              <a:t>Inclusion</a:t>
            </a:r>
            <a:endParaRPr sz="4800" dirty="0"/>
          </a:p>
        </p:txBody>
      </p:sp>
      <p:pic>
        <p:nvPicPr>
          <p:cNvPr id="1026" name="Picture 2" descr="Image result for inclu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676400"/>
            <a:ext cx="4829576"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84573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CustomShape 1"/>
          <p:cNvSpPr/>
          <p:nvPr/>
        </p:nvSpPr>
        <p:spPr>
          <a:xfrm>
            <a:off x="582168" y="457200"/>
            <a:ext cx="7886160" cy="571320"/>
          </a:xfrm>
          <a:prstGeom prst="rect">
            <a:avLst/>
          </a:prstGeom>
          <a:noFill/>
          <a:ln>
            <a:noFill/>
          </a:ln>
        </p:spPr>
        <p:txBody>
          <a:bodyPr lIns="0" tIns="0" rIns="0" bIns="0" anchor="b"/>
          <a:lstStyle/>
          <a:p>
            <a:pPr algn="ctr">
              <a:lnSpc>
                <a:spcPct val="100000"/>
              </a:lnSpc>
            </a:pPr>
            <a:r>
              <a:rPr lang="en-US" sz="3600" b="1" dirty="0" smtClean="0">
                <a:solidFill>
                  <a:srgbClr val="FFFFFF"/>
                </a:solidFill>
                <a:latin typeface="Arial"/>
              </a:rPr>
              <a:t>Inclusion-focused questions</a:t>
            </a:r>
            <a:endParaRPr dirty="0"/>
          </a:p>
        </p:txBody>
      </p:sp>
      <p:sp>
        <p:nvSpPr>
          <p:cNvPr id="313" name="CustomShape 2"/>
          <p:cNvSpPr/>
          <p:nvPr/>
        </p:nvSpPr>
        <p:spPr>
          <a:xfrm>
            <a:off x="609600" y="1905000"/>
            <a:ext cx="8229600" cy="4495800"/>
          </a:xfrm>
          <a:prstGeom prst="rect">
            <a:avLst/>
          </a:prstGeom>
          <a:noFill/>
          <a:ln>
            <a:noFill/>
          </a:ln>
        </p:spPr>
        <p:txBody>
          <a:bodyPr lIns="0" tIns="0" rIns="0" bIns="0"/>
          <a:lstStyle/>
          <a:p>
            <a:pPr marL="342900" indent="-342900">
              <a:lnSpc>
                <a:spcPct val="90000"/>
              </a:lnSpc>
              <a:buFont typeface="Arial" panose="020B0604020202020204" pitchFamily="34" charset="0"/>
              <a:buChar char="•"/>
            </a:pPr>
            <a:r>
              <a:rPr lang="en-US" sz="2800" dirty="0" smtClean="0">
                <a:solidFill>
                  <a:schemeClr val="accent4">
                    <a:lumMod val="75000"/>
                  </a:schemeClr>
                </a:solidFill>
                <a:latin typeface="+mj-lt"/>
              </a:rPr>
              <a:t>What barriers stand in the way of people with marginalized identities feeling a sense of welcome and belonging? What </a:t>
            </a:r>
            <a:r>
              <a:rPr lang="en-US" sz="2800" i="1" dirty="0" smtClean="0">
                <a:solidFill>
                  <a:schemeClr val="accent4">
                    <a:lumMod val="75000"/>
                  </a:schemeClr>
                </a:solidFill>
                <a:latin typeface="+mj-lt"/>
              </a:rPr>
              <a:t>is</a:t>
            </a:r>
            <a:r>
              <a:rPr lang="en-US" sz="2800" dirty="0" smtClean="0">
                <a:solidFill>
                  <a:schemeClr val="accent4">
                    <a:lumMod val="75000"/>
                  </a:schemeClr>
                </a:solidFill>
                <a:latin typeface="+mj-lt"/>
              </a:rPr>
              <a:t> their experience?</a:t>
            </a:r>
            <a:endParaRPr sz="2800" dirty="0">
              <a:solidFill>
                <a:schemeClr val="accent4">
                  <a:lumMod val="75000"/>
                </a:schemeClr>
              </a:solidFill>
              <a:latin typeface="+mj-lt"/>
            </a:endParaRPr>
          </a:p>
          <a:p>
            <a:pPr marL="342900" indent="-342900">
              <a:lnSpc>
                <a:spcPct val="90000"/>
              </a:lnSpc>
              <a:buFont typeface="Arial" panose="020B0604020202020204" pitchFamily="34" charset="0"/>
              <a:buChar char="•"/>
            </a:pPr>
            <a:r>
              <a:rPr lang="en-US" sz="2800" dirty="0" smtClean="0">
                <a:solidFill>
                  <a:schemeClr val="accent4">
                    <a:lumMod val="75000"/>
                  </a:schemeClr>
                </a:solidFill>
                <a:latin typeface="+mj-lt"/>
              </a:rPr>
              <a:t>What don’t we realize about what we’re doing that negatively impacts more racially diverse teams?</a:t>
            </a:r>
          </a:p>
          <a:p>
            <a:pPr marL="342900" indent="-342900">
              <a:lnSpc>
                <a:spcPct val="90000"/>
              </a:lnSpc>
              <a:buFont typeface="Arial" panose="020B0604020202020204" pitchFamily="34" charset="0"/>
              <a:buChar char="•"/>
            </a:pPr>
            <a:r>
              <a:rPr lang="en-US" sz="2800" dirty="0" smtClean="0">
                <a:solidFill>
                  <a:schemeClr val="accent4">
                    <a:lumMod val="75000"/>
                  </a:schemeClr>
                </a:solidFill>
                <a:latin typeface="+mj-lt"/>
              </a:rPr>
              <a:t>What </a:t>
            </a:r>
            <a:r>
              <a:rPr lang="en-US" sz="2800" dirty="0">
                <a:solidFill>
                  <a:schemeClr val="accent4">
                    <a:lumMod val="75000"/>
                  </a:schemeClr>
                </a:solidFill>
                <a:latin typeface="+mj-lt"/>
              </a:rPr>
              <a:t>type of organizational culture </a:t>
            </a:r>
            <a:r>
              <a:rPr lang="en-US" sz="2800" dirty="0" smtClean="0">
                <a:solidFill>
                  <a:schemeClr val="accent4">
                    <a:lumMod val="75000"/>
                  </a:schemeClr>
                </a:solidFill>
                <a:latin typeface="+mj-lt"/>
              </a:rPr>
              <a:t>do we want to create?</a:t>
            </a:r>
          </a:p>
          <a:p>
            <a:pPr marL="342900" indent="-342900">
              <a:lnSpc>
                <a:spcPct val="90000"/>
              </a:lnSpc>
              <a:buFont typeface="Arial" panose="020B0604020202020204" pitchFamily="34" charset="0"/>
              <a:buChar char="•"/>
            </a:pPr>
            <a:r>
              <a:rPr lang="en-US" sz="2800" dirty="0" smtClean="0">
                <a:solidFill>
                  <a:schemeClr val="accent4">
                    <a:lumMod val="75000"/>
                  </a:schemeClr>
                </a:solidFill>
                <a:latin typeface="+mj-lt"/>
              </a:rPr>
              <a:t>How are we prepared to deal with resistance?</a:t>
            </a:r>
            <a:endParaRPr sz="2800" dirty="0">
              <a:solidFill>
                <a:schemeClr val="accent4">
                  <a:lumMod val="75000"/>
                </a:schemeClr>
              </a:solidFill>
              <a:latin typeface="+mj-lt"/>
            </a:endParaRPr>
          </a:p>
        </p:txBody>
      </p:sp>
    </p:spTree>
    <p:extLst>
      <p:ext uri="{BB962C8B-B14F-4D97-AF65-F5344CB8AC3E}">
        <p14:creationId xmlns:p14="http://schemas.microsoft.com/office/powerpoint/2010/main" val="14710920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52400"/>
            <a:ext cx="9144000" cy="1138773"/>
          </a:xfrm>
          <a:prstGeom prst="rect">
            <a:avLst/>
          </a:prstGeom>
        </p:spPr>
        <p:txBody>
          <a:bodyPr wrap="square">
            <a:spAutoFit/>
          </a:bodyPr>
          <a:lstStyle/>
          <a:p>
            <a:pPr algn="ctr"/>
            <a:r>
              <a:rPr lang="en-US" sz="3400" b="1" dirty="0">
                <a:solidFill>
                  <a:schemeClr val="bg1"/>
                </a:solidFill>
              </a:rPr>
              <a:t>Diversity is being invited to the party. Inclusion is being asked to </a:t>
            </a:r>
            <a:r>
              <a:rPr lang="en-US" sz="3400" b="1" dirty="0" smtClean="0">
                <a:solidFill>
                  <a:schemeClr val="bg1"/>
                </a:solidFill>
              </a:rPr>
              <a:t>dance. </a:t>
            </a:r>
            <a:endParaRPr lang="en-US" sz="3400" b="1" dirty="0">
              <a:solidFill>
                <a:schemeClr val="bg1"/>
              </a:solidFill>
            </a:endParaRPr>
          </a:p>
        </p:txBody>
      </p:sp>
      <p:pic>
        <p:nvPicPr>
          <p:cNvPr id="14" name="Picture 13">
            <a:extLst>
              <a:ext uri="{FF2B5EF4-FFF2-40B4-BE49-F238E27FC236}">
                <a16:creationId xmlns:a16="http://schemas.microsoft.com/office/drawing/2014/main" id="{D4C35EE9-13E1-404A-B147-2DC213BF78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2133600"/>
            <a:ext cx="5696186" cy="3200400"/>
          </a:xfrm>
          <a:prstGeom prst="rect">
            <a:avLst/>
          </a:prstGeom>
        </p:spPr>
      </p:pic>
    </p:spTree>
    <p:extLst>
      <p:ext uri="{BB962C8B-B14F-4D97-AF65-F5344CB8AC3E}">
        <p14:creationId xmlns:p14="http://schemas.microsoft.com/office/powerpoint/2010/main" val="765118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CustomShape 1"/>
          <p:cNvSpPr/>
          <p:nvPr/>
        </p:nvSpPr>
        <p:spPr>
          <a:xfrm>
            <a:off x="-152400" y="152400"/>
            <a:ext cx="9144000" cy="876120"/>
          </a:xfrm>
          <a:prstGeom prst="rect">
            <a:avLst/>
          </a:prstGeom>
          <a:noFill/>
          <a:ln>
            <a:noFill/>
          </a:ln>
        </p:spPr>
        <p:txBody>
          <a:bodyPr lIns="0" tIns="0" rIns="0" bIns="0" anchor="b"/>
          <a:lstStyle/>
          <a:p>
            <a:pPr algn="ctr">
              <a:lnSpc>
                <a:spcPct val="100000"/>
              </a:lnSpc>
            </a:pPr>
            <a:r>
              <a:rPr lang="en-US" sz="3600" b="1" dirty="0">
                <a:solidFill>
                  <a:srgbClr val="FFFFFF"/>
                </a:solidFill>
                <a:latin typeface="Arial"/>
              </a:rPr>
              <a:t>Organizational Culture</a:t>
            </a:r>
            <a:endParaRPr sz="3600" dirty="0"/>
          </a:p>
        </p:txBody>
      </p:sp>
      <p:sp>
        <p:nvSpPr>
          <p:cNvPr id="315" name="CustomShape 2"/>
          <p:cNvSpPr/>
          <p:nvPr/>
        </p:nvSpPr>
        <p:spPr>
          <a:xfrm>
            <a:off x="320040" y="1752600"/>
            <a:ext cx="8442960" cy="4648200"/>
          </a:xfrm>
          <a:prstGeom prst="rect">
            <a:avLst/>
          </a:prstGeom>
          <a:noFill/>
          <a:ln>
            <a:noFill/>
          </a:ln>
        </p:spPr>
        <p:txBody>
          <a:bodyPr lIns="0" tIns="0" rIns="0" bIns="0"/>
          <a:lstStyle/>
          <a:p>
            <a:pPr marL="457200" indent="-457200">
              <a:lnSpc>
                <a:spcPct val="100000"/>
              </a:lnSpc>
              <a:buFont typeface="Arial" panose="020B0604020202020204" pitchFamily="34" charset="0"/>
              <a:buChar char="•"/>
            </a:pPr>
            <a:r>
              <a:rPr lang="en-US" sz="2800" dirty="0">
                <a:solidFill>
                  <a:schemeClr val="accent4">
                    <a:lumMod val="75000"/>
                  </a:schemeClr>
                </a:solidFill>
                <a:latin typeface="+mj-lt"/>
              </a:rPr>
              <a:t>The ways </a:t>
            </a:r>
            <a:r>
              <a:rPr lang="en-US" sz="2800" dirty="0" smtClean="0">
                <a:solidFill>
                  <a:schemeClr val="accent4">
                    <a:lumMod val="75000"/>
                  </a:schemeClr>
                </a:solidFill>
                <a:latin typeface="+mj-lt"/>
              </a:rPr>
              <a:t>an organization </a:t>
            </a:r>
            <a:r>
              <a:rPr lang="en-US" sz="2800" dirty="0">
                <a:solidFill>
                  <a:schemeClr val="accent4">
                    <a:lumMod val="75000"/>
                  </a:schemeClr>
                </a:solidFill>
                <a:latin typeface="+mj-lt"/>
              </a:rPr>
              <a:t>conducts its work, treats staff, and the wider </a:t>
            </a:r>
            <a:r>
              <a:rPr lang="en-US" sz="2800" dirty="0" smtClean="0">
                <a:solidFill>
                  <a:schemeClr val="accent4">
                    <a:lumMod val="75000"/>
                  </a:schemeClr>
                </a:solidFill>
                <a:latin typeface="+mj-lt"/>
              </a:rPr>
              <a:t>community.</a:t>
            </a:r>
          </a:p>
          <a:p>
            <a:pPr marL="457200" indent="-457200">
              <a:lnSpc>
                <a:spcPct val="100000"/>
              </a:lnSpc>
              <a:buFont typeface="Arial" panose="020B0604020202020204" pitchFamily="34" charset="0"/>
              <a:buChar char="•"/>
            </a:pPr>
            <a:r>
              <a:rPr lang="en-US" sz="2800" dirty="0" smtClean="0">
                <a:solidFill>
                  <a:schemeClr val="accent4">
                    <a:lumMod val="75000"/>
                  </a:schemeClr>
                </a:solidFill>
                <a:latin typeface="+mj-lt"/>
              </a:rPr>
              <a:t>How much freedom </a:t>
            </a:r>
            <a:r>
              <a:rPr lang="en-US" sz="2800" dirty="0">
                <a:solidFill>
                  <a:schemeClr val="accent4">
                    <a:lumMod val="75000"/>
                  </a:schemeClr>
                </a:solidFill>
                <a:latin typeface="+mj-lt"/>
              </a:rPr>
              <a:t>is allowed in decision making, </a:t>
            </a:r>
            <a:r>
              <a:rPr lang="en-US" sz="2800" dirty="0" smtClean="0">
                <a:solidFill>
                  <a:schemeClr val="accent4">
                    <a:lumMod val="75000"/>
                  </a:schemeClr>
                </a:solidFill>
                <a:latin typeface="+mj-lt"/>
              </a:rPr>
              <a:t>in developing </a:t>
            </a:r>
            <a:r>
              <a:rPr lang="en-US" sz="2800" dirty="0">
                <a:solidFill>
                  <a:schemeClr val="accent4">
                    <a:lumMod val="75000"/>
                  </a:schemeClr>
                </a:solidFill>
                <a:latin typeface="+mj-lt"/>
              </a:rPr>
              <a:t>new ideas, </a:t>
            </a:r>
            <a:r>
              <a:rPr lang="en-US" sz="2800" dirty="0" smtClean="0">
                <a:solidFill>
                  <a:schemeClr val="accent4">
                    <a:lumMod val="75000"/>
                  </a:schemeClr>
                </a:solidFill>
                <a:latin typeface="+mj-lt"/>
              </a:rPr>
              <a:t>or in personal expression.</a:t>
            </a:r>
            <a:endParaRPr sz="2800" dirty="0">
              <a:solidFill>
                <a:schemeClr val="accent4">
                  <a:lumMod val="75000"/>
                </a:schemeClr>
              </a:solidFill>
              <a:latin typeface="+mj-lt"/>
            </a:endParaRPr>
          </a:p>
          <a:p>
            <a:pPr marL="457200" indent="-457200">
              <a:lnSpc>
                <a:spcPct val="100000"/>
              </a:lnSpc>
              <a:buFont typeface="Arial" panose="020B0604020202020204" pitchFamily="34" charset="0"/>
              <a:buChar char="•"/>
            </a:pPr>
            <a:r>
              <a:rPr lang="en-US" sz="2800" dirty="0" smtClean="0">
                <a:solidFill>
                  <a:schemeClr val="accent4">
                    <a:lumMod val="75000"/>
                  </a:schemeClr>
                </a:solidFill>
                <a:latin typeface="+mj-lt"/>
              </a:rPr>
              <a:t>How </a:t>
            </a:r>
            <a:r>
              <a:rPr lang="en-US" sz="2800" dirty="0">
                <a:solidFill>
                  <a:schemeClr val="accent4">
                    <a:lumMod val="75000"/>
                  </a:schemeClr>
                </a:solidFill>
                <a:latin typeface="+mj-lt"/>
              </a:rPr>
              <a:t>power and information </a:t>
            </a:r>
            <a:r>
              <a:rPr lang="en-US" sz="2800" dirty="0" smtClean="0">
                <a:solidFill>
                  <a:schemeClr val="accent4">
                    <a:lumMod val="75000"/>
                  </a:schemeClr>
                </a:solidFill>
                <a:latin typeface="+mj-lt"/>
              </a:rPr>
              <a:t>flows through </a:t>
            </a:r>
            <a:r>
              <a:rPr lang="en-US" sz="2800" dirty="0">
                <a:solidFill>
                  <a:schemeClr val="accent4">
                    <a:lumMod val="75000"/>
                  </a:schemeClr>
                </a:solidFill>
                <a:latin typeface="+mj-lt"/>
              </a:rPr>
              <a:t>its </a:t>
            </a:r>
            <a:r>
              <a:rPr lang="en-US" sz="2800" dirty="0" smtClean="0">
                <a:solidFill>
                  <a:schemeClr val="accent4">
                    <a:lumMod val="75000"/>
                  </a:schemeClr>
                </a:solidFill>
                <a:latin typeface="+mj-lt"/>
              </a:rPr>
              <a:t>hierarchy. </a:t>
            </a:r>
            <a:endParaRPr sz="2800" dirty="0">
              <a:solidFill>
                <a:schemeClr val="accent4">
                  <a:lumMod val="75000"/>
                </a:schemeClr>
              </a:solidFill>
              <a:latin typeface="+mj-lt"/>
            </a:endParaRPr>
          </a:p>
          <a:p>
            <a:pPr marL="457200" indent="-457200">
              <a:lnSpc>
                <a:spcPct val="100000"/>
              </a:lnSpc>
              <a:buFont typeface="Arial" panose="020B0604020202020204" pitchFamily="34" charset="0"/>
              <a:buChar char="•"/>
            </a:pPr>
            <a:r>
              <a:rPr lang="en-US" sz="2800" dirty="0" smtClean="0">
                <a:solidFill>
                  <a:schemeClr val="accent4">
                    <a:lumMod val="75000"/>
                  </a:schemeClr>
                </a:solidFill>
                <a:latin typeface="+mj-lt"/>
              </a:rPr>
              <a:t>How </a:t>
            </a:r>
            <a:r>
              <a:rPr lang="en-US" sz="2800" dirty="0">
                <a:solidFill>
                  <a:schemeClr val="accent4">
                    <a:lumMod val="75000"/>
                  </a:schemeClr>
                </a:solidFill>
                <a:latin typeface="+mj-lt"/>
              </a:rPr>
              <a:t>committed staff are towards collective objectives.</a:t>
            </a:r>
            <a:endParaRPr sz="2800" dirty="0">
              <a:solidFill>
                <a:schemeClr val="accent4">
                  <a:lumMod val="75000"/>
                </a:schemeClr>
              </a:solidFill>
              <a:latin typeface="+mj-lt"/>
            </a:endParaRPr>
          </a:p>
          <a:p>
            <a:pPr>
              <a:lnSpc>
                <a:spcPct val="90000"/>
              </a:lnSpc>
            </a:pPr>
            <a:endParaRPr dirty="0"/>
          </a:p>
          <a:p>
            <a:pPr>
              <a:lnSpc>
                <a:spcPct val="90000"/>
              </a:lnSpc>
            </a:pPr>
            <a:endParaRPr dirty="0"/>
          </a:p>
        </p:txBody>
      </p:sp>
    </p:spTree>
    <p:extLst>
      <p:ext uri="{BB962C8B-B14F-4D97-AF65-F5344CB8AC3E}">
        <p14:creationId xmlns:p14="http://schemas.microsoft.com/office/powerpoint/2010/main" val="1672706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5"/>
                                        </p:tgtEl>
                                        <p:attrNameLst>
                                          <p:attrName>style.visibility</p:attrName>
                                        </p:attrNameLst>
                                      </p:cBhvr>
                                      <p:to>
                                        <p:strVal val="visible"/>
                                      </p:to>
                                    </p:set>
                                    <p:animEffect transition="in" filter="fade">
                                      <p:cBhvr>
                                        <p:cTn id="7" dur="1000"/>
                                        <p:tgtEl>
                                          <p:spTgt spid="315"/>
                                        </p:tgtEl>
                                      </p:cBhvr>
                                    </p:animEffect>
                                    <p:anim calcmode="lin" valueType="num">
                                      <p:cBhvr>
                                        <p:cTn id="8" dur="1000" fill="hold"/>
                                        <p:tgtEl>
                                          <p:spTgt spid="315"/>
                                        </p:tgtEl>
                                        <p:attrNameLst>
                                          <p:attrName>ppt_x</p:attrName>
                                        </p:attrNameLst>
                                      </p:cBhvr>
                                      <p:tavLst>
                                        <p:tav tm="0">
                                          <p:val>
                                            <p:strVal val="#ppt_x"/>
                                          </p:val>
                                        </p:tav>
                                        <p:tav tm="100000">
                                          <p:val>
                                            <p:strVal val="#ppt_x"/>
                                          </p:val>
                                        </p:tav>
                                      </p:tavLst>
                                    </p:anim>
                                    <p:anim calcmode="lin" valueType="num">
                                      <p:cBhvr>
                                        <p:cTn id="9" dur="1000" fill="hold"/>
                                        <p:tgtEl>
                                          <p:spTgt spid="3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p:nvPr>
        </p:nvSpPr>
        <p:spPr>
          <a:xfrm>
            <a:off x="0" y="457200"/>
            <a:ext cx="9144000" cy="793200"/>
          </a:xfrm>
        </p:spPr>
        <p:txBody>
          <a:bodyPr/>
          <a:lstStyle/>
          <a:p>
            <a:pPr algn="ctr"/>
            <a:r>
              <a:rPr lang="en-US" sz="3600" b="1" dirty="0" smtClean="0">
                <a:solidFill>
                  <a:schemeClr val="bg1"/>
                </a:solidFill>
                <a:latin typeface="+mj-lt"/>
              </a:rPr>
              <a:t>Dominant Culture</a:t>
            </a:r>
          </a:p>
          <a:p>
            <a:endParaRPr lang="en-US" dirty="0"/>
          </a:p>
        </p:txBody>
      </p:sp>
      <p:sp>
        <p:nvSpPr>
          <p:cNvPr id="3" name="TextBox 2"/>
          <p:cNvSpPr txBox="1"/>
          <p:nvPr/>
        </p:nvSpPr>
        <p:spPr>
          <a:xfrm>
            <a:off x="990600" y="1905000"/>
            <a:ext cx="7543800" cy="3615630"/>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solidFill>
                  <a:schemeClr val="accent4">
                    <a:lumMod val="75000"/>
                  </a:schemeClr>
                </a:solidFill>
              </a:rPr>
              <a:t>Most powerful group in society.</a:t>
            </a:r>
          </a:p>
          <a:p>
            <a:pPr marL="457200" indent="-457200">
              <a:buFont typeface="Arial" panose="020B0604020202020204" pitchFamily="34" charset="0"/>
              <a:buChar char="•"/>
            </a:pPr>
            <a:r>
              <a:rPr lang="en-US" sz="2800" dirty="0" smtClean="0">
                <a:solidFill>
                  <a:schemeClr val="accent4">
                    <a:lumMod val="75000"/>
                  </a:schemeClr>
                </a:solidFill>
              </a:rPr>
              <a:t>Receives the most support from major institutions and constitutes the major belief system.</a:t>
            </a:r>
          </a:p>
          <a:p>
            <a:pPr marL="457200" indent="-457200">
              <a:buFont typeface="Arial" panose="020B0604020202020204" pitchFamily="34" charset="0"/>
              <a:buChar char="•"/>
            </a:pPr>
            <a:r>
              <a:rPr lang="en-US" sz="2800" dirty="0" smtClean="0">
                <a:solidFill>
                  <a:schemeClr val="accent4">
                    <a:lumMod val="75000"/>
                  </a:schemeClr>
                </a:solidFill>
              </a:rPr>
              <a:t>Social institutions in the society perpetuate the dominant culture and give it a degree of legitimacy that is not shared by other cultures.</a:t>
            </a:r>
            <a:endParaRPr lang="en-US" sz="2800" dirty="0">
              <a:solidFill>
                <a:schemeClr val="accent4">
                  <a:lumMod val="75000"/>
                </a:schemeClr>
              </a:solidFill>
            </a:endParaRPr>
          </a:p>
        </p:txBody>
      </p:sp>
    </p:spTree>
    <p:extLst>
      <p:ext uri="{BB962C8B-B14F-4D97-AF65-F5344CB8AC3E}">
        <p14:creationId xmlns:p14="http://schemas.microsoft.com/office/powerpoint/2010/main" val="258914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CustomShape 1"/>
          <p:cNvSpPr/>
          <p:nvPr/>
        </p:nvSpPr>
        <p:spPr>
          <a:xfrm>
            <a:off x="304800" y="381000"/>
            <a:ext cx="7886160" cy="723720"/>
          </a:xfrm>
          <a:prstGeom prst="rect">
            <a:avLst/>
          </a:prstGeom>
          <a:noFill/>
          <a:ln>
            <a:noFill/>
          </a:ln>
        </p:spPr>
        <p:txBody>
          <a:bodyPr lIns="0" tIns="0" rIns="0" bIns="0" anchor="b"/>
          <a:lstStyle/>
          <a:p>
            <a:pPr algn="ctr">
              <a:lnSpc>
                <a:spcPct val="100000"/>
              </a:lnSpc>
            </a:pPr>
            <a:r>
              <a:rPr lang="en-US" sz="4400" b="1" dirty="0">
                <a:solidFill>
                  <a:srgbClr val="FFFFFF"/>
                </a:solidFill>
                <a:latin typeface="+mj-lt"/>
              </a:rPr>
              <a:t>White Supremacy</a:t>
            </a:r>
            <a:endParaRPr sz="4400" b="1" dirty="0">
              <a:latin typeface="+mj-lt"/>
            </a:endParaRPr>
          </a:p>
        </p:txBody>
      </p:sp>
      <p:sp>
        <p:nvSpPr>
          <p:cNvPr id="321" name="CustomShape 2"/>
          <p:cNvSpPr/>
          <p:nvPr/>
        </p:nvSpPr>
        <p:spPr>
          <a:xfrm>
            <a:off x="762000" y="1676400"/>
            <a:ext cx="7162800" cy="4343400"/>
          </a:xfrm>
          <a:prstGeom prst="rect">
            <a:avLst/>
          </a:prstGeom>
          <a:noFill/>
          <a:ln>
            <a:noFill/>
          </a:ln>
        </p:spPr>
        <p:txBody>
          <a:bodyPr lIns="0" tIns="0" rIns="0" bIns="0"/>
          <a:lstStyle/>
          <a:p>
            <a:pPr>
              <a:lnSpc>
                <a:spcPct val="100000"/>
              </a:lnSpc>
            </a:pPr>
            <a:endParaRPr dirty="0"/>
          </a:p>
          <a:p>
            <a:pPr algn="ctr">
              <a:lnSpc>
                <a:spcPct val="100000"/>
              </a:lnSpc>
            </a:pPr>
            <a:r>
              <a:rPr lang="en-US" sz="2800" dirty="0">
                <a:solidFill>
                  <a:schemeClr val="accent4">
                    <a:lumMod val="75000"/>
                  </a:schemeClr>
                </a:solidFill>
                <a:latin typeface="+mj-lt"/>
              </a:rPr>
              <a:t>White supremacy is a historically based, institutionally perpetuated system of exploitation and oppression of continents, nations and peoples of color by white peoples and nations of the European continent; for the purpose of maintaining and defending a system of wealth, power and privilege</a:t>
            </a:r>
            <a:r>
              <a:rPr lang="en-US" sz="2800" dirty="0">
                <a:solidFill>
                  <a:srgbClr val="181717"/>
                </a:solidFill>
                <a:latin typeface="+mj-lt"/>
              </a:rPr>
              <a:t>.</a:t>
            </a:r>
            <a:endParaRPr sz="2800" dirty="0">
              <a:latin typeface="+mj-lt"/>
            </a:endParaRPr>
          </a:p>
          <a:p>
            <a:pPr algn="r">
              <a:lnSpc>
                <a:spcPct val="100000"/>
              </a:lnSpc>
            </a:pPr>
            <a:endParaRPr dirty="0"/>
          </a:p>
          <a:p>
            <a:pPr algn="r">
              <a:lnSpc>
                <a:spcPct val="100000"/>
              </a:lnSpc>
            </a:pPr>
            <a:endParaRPr dirty="0"/>
          </a:p>
          <a:p>
            <a:pPr algn="r">
              <a:lnSpc>
                <a:spcPct val="100000"/>
              </a:lnSpc>
            </a:pPr>
            <a:endParaRPr dirty="0"/>
          </a:p>
          <a:p>
            <a:pPr algn="r">
              <a:lnSpc>
                <a:spcPct val="100000"/>
              </a:lnSpc>
            </a:pPr>
            <a:endParaRPr dirty="0"/>
          </a:p>
          <a:p>
            <a:pPr algn="r">
              <a:lnSpc>
                <a:spcPct val="100000"/>
              </a:lnSpc>
            </a:pPr>
            <a:endParaRPr dirty="0"/>
          </a:p>
          <a:p>
            <a:pPr algn="r">
              <a:lnSpc>
                <a:spcPct val="100000"/>
              </a:lnSpc>
            </a:pPr>
            <a:endParaRPr dirty="0"/>
          </a:p>
        </p:txBody>
      </p:sp>
    </p:spTree>
    <p:extLst>
      <p:ext uri="{BB962C8B-B14F-4D97-AF65-F5344CB8AC3E}">
        <p14:creationId xmlns:p14="http://schemas.microsoft.com/office/powerpoint/2010/main" val="657631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21">
                                            <p:txEl>
                                              <p:pRg st="1" end="1"/>
                                            </p:txEl>
                                          </p:spTgt>
                                        </p:tgtEl>
                                        <p:attrNameLst>
                                          <p:attrName>style.visibility</p:attrName>
                                        </p:attrNameLst>
                                      </p:cBhvr>
                                      <p:to>
                                        <p:strVal val="visible"/>
                                      </p:to>
                                    </p:set>
                                    <p:animEffect transition="in" filter="fade">
                                      <p:cBhvr>
                                        <p:cTn id="7" dur="1000"/>
                                        <p:tgtEl>
                                          <p:spTgt spid="321">
                                            <p:txEl>
                                              <p:pRg st="1" end="1"/>
                                            </p:txEl>
                                          </p:spTgt>
                                        </p:tgtEl>
                                      </p:cBhvr>
                                    </p:animEffect>
                                    <p:anim calcmode="lin" valueType="num">
                                      <p:cBhvr>
                                        <p:cTn id="8" dur="1000" fill="hold"/>
                                        <p:tgtEl>
                                          <p:spTgt spid="32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2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D1C61-75C1-46EA-9218-9A32BA590F93}"/>
              </a:ext>
            </a:extLst>
          </p:cNvPr>
          <p:cNvSpPr>
            <a:spLocks noGrp="1"/>
          </p:cNvSpPr>
          <p:nvPr>
            <p:ph type="title"/>
          </p:nvPr>
        </p:nvSpPr>
        <p:spPr>
          <a:xfrm>
            <a:off x="0" y="273600"/>
            <a:ext cx="9144000" cy="945600"/>
          </a:xfrm>
        </p:spPr>
        <p:txBody>
          <a:bodyPr/>
          <a:lstStyle/>
          <a:p>
            <a:r>
              <a:rPr lang="en-US" sz="2800" b="1" dirty="0">
                <a:solidFill>
                  <a:schemeClr val="bg1"/>
                </a:solidFill>
                <a:latin typeface="+mj-lt"/>
              </a:rPr>
              <a:t>      White Supremacy </a:t>
            </a:r>
            <a:r>
              <a:rPr lang="en-US" sz="2800" b="1" dirty="0" smtClean="0">
                <a:solidFill>
                  <a:schemeClr val="bg1"/>
                </a:solidFill>
                <a:latin typeface="+mj-lt"/>
              </a:rPr>
              <a:t>Culture within organizations</a:t>
            </a:r>
            <a:endParaRPr lang="en-US" sz="2800" b="1" dirty="0">
              <a:solidFill>
                <a:schemeClr val="bg1"/>
              </a:solidFill>
              <a:latin typeface="+mj-lt"/>
            </a:endParaRPr>
          </a:p>
        </p:txBody>
      </p:sp>
      <p:sp>
        <p:nvSpPr>
          <p:cNvPr id="4" name="Text Placeholder 3">
            <a:extLst>
              <a:ext uri="{FF2B5EF4-FFF2-40B4-BE49-F238E27FC236}">
                <a16:creationId xmlns:a16="http://schemas.microsoft.com/office/drawing/2014/main" id="{8FF98F20-AD01-4034-97B2-CCF0E05080DB}"/>
              </a:ext>
            </a:extLst>
          </p:cNvPr>
          <p:cNvSpPr>
            <a:spLocks noGrp="1"/>
          </p:cNvSpPr>
          <p:nvPr>
            <p:ph type="body"/>
          </p:nvPr>
        </p:nvSpPr>
        <p:spPr>
          <a:xfrm>
            <a:off x="4419600" y="2057400"/>
            <a:ext cx="4038600" cy="4191000"/>
          </a:xfrm>
        </p:spPr>
        <p:txBody>
          <a:bodyPr/>
          <a:lstStyle/>
          <a:p>
            <a:pPr marL="285750" indent="-285750">
              <a:buFont typeface="Arial" panose="020B0604020202020204" pitchFamily="34" charset="0"/>
              <a:buChar char="•"/>
            </a:pPr>
            <a:r>
              <a:rPr lang="en-US" sz="2400" dirty="0"/>
              <a:t>Perfectionism</a:t>
            </a:r>
          </a:p>
          <a:p>
            <a:pPr marL="285750" indent="-285750">
              <a:buFont typeface="Arial" panose="020B0604020202020204" pitchFamily="34" charset="0"/>
              <a:buChar char="•"/>
            </a:pPr>
            <a:r>
              <a:rPr lang="en-US" sz="2400" dirty="0"/>
              <a:t>Sense of Urgency</a:t>
            </a:r>
          </a:p>
          <a:p>
            <a:pPr marL="285750" indent="-285750">
              <a:buFont typeface="Arial" panose="020B0604020202020204" pitchFamily="34" charset="0"/>
              <a:buChar char="•"/>
            </a:pPr>
            <a:r>
              <a:rPr lang="en-US" sz="2400" dirty="0"/>
              <a:t>Defensiveness</a:t>
            </a:r>
          </a:p>
          <a:p>
            <a:pPr marL="285750" indent="-285750">
              <a:buFont typeface="Arial" panose="020B0604020202020204" pitchFamily="34" charset="0"/>
              <a:buChar char="•"/>
            </a:pPr>
            <a:r>
              <a:rPr lang="en-US" sz="2400" dirty="0"/>
              <a:t>Quantity over Quality</a:t>
            </a:r>
          </a:p>
          <a:p>
            <a:pPr marL="285750" indent="-285750">
              <a:buFont typeface="Arial" panose="020B0604020202020204" pitchFamily="34" charset="0"/>
              <a:buChar char="•"/>
            </a:pPr>
            <a:r>
              <a:rPr lang="en-US" sz="2400" dirty="0"/>
              <a:t>Worship of the Written Word</a:t>
            </a:r>
          </a:p>
          <a:p>
            <a:pPr marL="285750" indent="-285750">
              <a:buFont typeface="Arial" panose="020B0604020202020204" pitchFamily="34" charset="0"/>
              <a:buChar char="•"/>
            </a:pPr>
            <a:r>
              <a:rPr lang="en-US" sz="2400" dirty="0"/>
              <a:t>Only one right way</a:t>
            </a:r>
          </a:p>
          <a:p>
            <a:pPr marL="285750" indent="-285750">
              <a:buFont typeface="Arial" panose="020B0604020202020204" pitchFamily="34" charset="0"/>
              <a:buChar char="•"/>
            </a:pPr>
            <a:r>
              <a:rPr lang="en-US" sz="2400" dirty="0"/>
              <a:t>Paternalism</a:t>
            </a:r>
          </a:p>
          <a:p>
            <a:pPr marL="285750" indent="-285750">
              <a:buFont typeface="Arial" panose="020B0604020202020204" pitchFamily="34" charset="0"/>
              <a:buChar char="•"/>
            </a:pPr>
            <a:r>
              <a:rPr lang="en-US" sz="2400" dirty="0"/>
              <a:t>Either/Or Thinking</a:t>
            </a:r>
          </a:p>
          <a:p>
            <a:pPr marL="285750" indent="-285750">
              <a:buFont typeface="Arial" panose="020B0604020202020204" pitchFamily="34" charset="0"/>
              <a:buChar char="•"/>
            </a:pPr>
            <a:r>
              <a:rPr lang="en-US" sz="2400" dirty="0"/>
              <a:t>Power Hoarding</a:t>
            </a:r>
          </a:p>
          <a:p>
            <a:pPr marL="285750" indent="-285750">
              <a:buFont typeface="Arial" panose="020B0604020202020204" pitchFamily="34" charset="0"/>
              <a:buChar char="•"/>
            </a:pPr>
            <a:r>
              <a:rPr lang="en-US" sz="2400" dirty="0"/>
              <a:t>Fear of Open Conflict </a:t>
            </a:r>
          </a:p>
          <a:p>
            <a:pPr marL="285750" indent="-285750">
              <a:buFont typeface="Arial" panose="020B0604020202020204" pitchFamily="34" charset="0"/>
              <a:buChar char="•"/>
            </a:pPr>
            <a:r>
              <a:rPr lang="en-US" sz="2400" dirty="0"/>
              <a:t>Individualism</a:t>
            </a:r>
          </a:p>
          <a:p>
            <a:pPr marL="285750" indent="-285750">
              <a:buFont typeface="Arial" panose="020B0604020202020204" pitchFamily="34" charset="0"/>
              <a:buChar char="•"/>
            </a:pPr>
            <a:r>
              <a:rPr lang="en-US" sz="2400" dirty="0"/>
              <a:t>Progress = Bigger, More</a:t>
            </a:r>
          </a:p>
          <a:p>
            <a:pPr marL="285750" indent="-285750">
              <a:buFont typeface="Arial" panose="020B0604020202020204" pitchFamily="34" charset="0"/>
              <a:buChar char="•"/>
            </a:pPr>
            <a:r>
              <a:rPr lang="en-US" sz="2400" dirty="0"/>
              <a:t>Objectivity </a:t>
            </a:r>
          </a:p>
          <a:p>
            <a:pPr marL="285750" indent="-285750">
              <a:buFont typeface="Arial" panose="020B0604020202020204" pitchFamily="34" charset="0"/>
              <a:buChar char="•"/>
            </a:pPr>
            <a:r>
              <a:rPr lang="en-US" sz="2400" dirty="0"/>
              <a:t>Rights to Comfort </a:t>
            </a:r>
          </a:p>
          <a:p>
            <a:pPr marL="285750" indent="-285750">
              <a:buFont typeface="Arial" panose="020B0604020202020204" pitchFamily="34" charset="0"/>
              <a:buChar char="•"/>
            </a:pPr>
            <a:endParaRPr lang="en-US" dirty="0"/>
          </a:p>
        </p:txBody>
      </p:sp>
      <p:pic>
        <p:nvPicPr>
          <p:cNvPr id="8196" name="Picture 4" descr="Image result for white supremacy culture">
            <a:extLst>
              <a:ext uri="{FF2B5EF4-FFF2-40B4-BE49-F238E27FC236}">
                <a16:creationId xmlns:a16="http://schemas.microsoft.com/office/drawing/2014/main" id="{845CFFA2-6FF6-4AD5-95F5-21260472B1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438400"/>
            <a:ext cx="310808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53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000"/>
                                        <p:tgtEl>
                                          <p:spTgt spid="4">
                                            <p:txEl>
                                              <p:pRg st="6" end="6"/>
                                            </p:txEl>
                                          </p:spTgt>
                                        </p:tgtEl>
                                      </p:cBhvr>
                                    </p:animEffect>
                                    <p:anim calcmode="lin" valueType="num">
                                      <p:cBhvr>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Effect transition="in" filter="fade">
                                      <p:cBhvr>
                                        <p:cTn id="56" dur="1000"/>
                                        <p:tgtEl>
                                          <p:spTgt spid="4">
                                            <p:txEl>
                                              <p:pRg st="7" end="7"/>
                                            </p:txEl>
                                          </p:spTgt>
                                        </p:tgtEl>
                                      </p:cBhvr>
                                    </p:animEffect>
                                    <p:anim calcmode="lin" valueType="num">
                                      <p:cBhvr>
                                        <p:cTn id="57"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
                                            <p:txEl>
                                              <p:pRg st="8" end="8"/>
                                            </p:txEl>
                                          </p:spTgt>
                                        </p:tgtEl>
                                        <p:attrNameLst>
                                          <p:attrName>style.visibility</p:attrName>
                                        </p:attrNameLst>
                                      </p:cBhvr>
                                      <p:to>
                                        <p:strVal val="visible"/>
                                      </p:to>
                                    </p:set>
                                    <p:animEffect transition="in" filter="fade">
                                      <p:cBhvr>
                                        <p:cTn id="63" dur="1000"/>
                                        <p:tgtEl>
                                          <p:spTgt spid="4">
                                            <p:txEl>
                                              <p:pRg st="8" end="8"/>
                                            </p:txEl>
                                          </p:spTgt>
                                        </p:tgtEl>
                                      </p:cBhvr>
                                    </p:animEffect>
                                    <p:anim calcmode="lin" valueType="num">
                                      <p:cBhvr>
                                        <p:cTn id="64"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4">
                                            <p:txEl>
                                              <p:pRg st="9" end="9"/>
                                            </p:txEl>
                                          </p:spTgt>
                                        </p:tgtEl>
                                        <p:attrNameLst>
                                          <p:attrName>style.visibility</p:attrName>
                                        </p:attrNameLst>
                                      </p:cBhvr>
                                      <p:to>
                                        <p:strVal val="visible"/>
                                      </p:to>
                                    </p:set>
                                    <p:animEffect transition="in" filter="fade">
                                      <p:cBhvr>
                                        <p:cTn id="70" dur="1000"/>
                                        <p:tgtEl>
                                          <p:spTgt spid="4">
                                            <p:txEl>
                                              <p:pRg st="9" end="9"/>
                                            </p:txEl>
                                          </p:spTgt>
                                        </p:tgtEl>
                                      </p:cBhvr>
                                    </p:animEffect>
                                    <p:anim calcmode="lin" valueType="num">
                                      <p:cBhvr>
                                        <p:cTn id="71"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4">
                                            <p:txEl>
                                              <p:pRg st="10" end="10"/>
                                            </p:txEl>
                                          </p:spTgt>
                                        </p:tgtEl>
                                        <p:attrNameLst>
                                          <p:attrName>style.visibility</p:attrName>
                                        </p:attrNameLst>
                                      </p:cBhvr>
                                      <p:to>
                                        <p:strVal val="visible"/>
                                      </p:to>
                                    </p:set>
                                    <p:animEffect transition="in" filter="fade">
                                      <p:cBhvr>
                                        <p:cTn id="77" dur="1000"/>
                                        <p:tgtEl>
                                          <p:spTgt spid="4">
                                            <p:txEl>
                                              <p:pRg st="10" end="10"/>
                                            </p:txEl>
                                          </p:spTgt>
                                        </p:tgtEl>
                                      </p:cBhvr>
                                    </p:animEffect>
                                    <p:anim calcmode="lin" valueType="num">
                                      <p:cBhvr>
                                        <p:cTn id="78"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4">
                                            <p:txEl>
                                              <p:pRg st="11" end="11"/>
                                            </p:txEl>
                                          </p:spTgt>
                                        </p:tgtEl>
                                        <p:attrNameLst>
                                          <p:attrName>style.visibility</p:attrName>
                                        </p:attrNameLst>
                                      </p:cBhvr>
                                      <p:to>
                                        <p:strVal val="visible"/>
                                      </p:to>
                                    </p:set>
                                    <p:animEffect transition="in" filter="fade">
                                      <p:cBhvr>
                                        <p:cTn id="84" dur="1000"/>
                                        <p:tgtEl>
                                          <p:spTgt spid="4">
                                            <p:txEl>
                                              <p:pRg st="11" end="11"/>
                                            </p:txEl>
                                          </p:spTgt>
                                        </p:tgtEl>
                                      </p:cBhvr>
                                    </p:animEffect>
                                    <p:anim calcmode="lin" valueType="num">
                                      <p:cBhvr>
                                        <p:cTn id="85"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4">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4">
                                            <p:txEl>
                                              <p:pRg st="12" end="12"/>
                                            </p:txEl>
                                          </p:spTgt>
                                        </p:tgtEl>
                                        <p:attrNameLst>
                                          <p:attrName>style.visibility</p:attrName>
                                        </p:attrNameLst>
                                      </p:cBhvr>
                                      <p:to>
                                        <p:strVal val="visible"/>
                                      </p:to>
                                    </p:set>
                                    <p:animEffect transition="in" filter="fade">
                                      <p:cBhvr>
                                        <p:cTn id="91" dur="1000"/>
                                        <p:tgtEl>
                                          <p:spTgt spid="4">
                                            <p:txEl>
                                              <p:pRg st="12" end="12"/>
                                            </p:txEl>
                                          </p:spTgt>
                                        </p:tgtEl>
                                      </p:cBhvr>
                                    </p:animEffect>
                                    <p:anim calcmode="lin" valueType="num">
                                      <p:cBhvr>
                                        <p:cTn id="92" dur="1000" fill="hold"/>
                                        <p:tgtEl>
                                          <p:spTgt spid="4">
                                            <p:txEl>
                                              <p:pRg st="12" end="12"/>
                                            </p:txEl>
                                          </p:spTgt>
                                        </p:tgtEl>
                                        <p:attrNameLst>
                                          <p:attrName>ppt_x</p:attrName>
                                        </p:attrNameLst>
                                      </p:cBhvr>
                                      <p:tavLst>
                                        <p:tav tm="0">
                                          <p:val>
                                            <p:strVal val="#ppt_x"/>
                                          </p:val>
                                        </p:tav>
                                        <p:tav tm="100000">
                                          <p:val>
                                            <p:strVal val="#ppt_x"/>
                                          </p:val>
                                        </p:tav>
                                      </p:tavLst>
                                    </p:anim>
                                    <p:anim calcmode="lin" valueType="num">
                                      <p:cBhvr>
                                        <p:cTn id="93" dur="1000" fill="hold"/>
                                        <p:tgtEl>
                                          <p:spTgt spid="4">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4">
                                            <p:txEl>
                                              <p:pRg st="13" end="13"/>
                                            </p:txEl>
                                          </p:spTgt>
                                        </p:tgtEl>
                                        <p:attrNameLst>
                                          <p:attrName>style.visibility</p:attrName>
                                        </p:attrNameLst>
                                      </p:cBhvr>
                                      <p:to>
                                        <p:strVal val="visible"/>
                                      </p:to>
                                    </p:set>
                                    <p:animEffect transition="in" filter="fade">
                                      <p:cBhvr>
                                        <p:cTn id="98" dur="1000"/>
                                        <p:tgtEl>
                                          <p:spTgt spid="4">
                                            <p:txEl>
                                              <p:pRg st="13" end="13"/>
                                            </p:txEl>
                                          </p:spTgt>
                                        </p:tgtEl>
                                      </p:cBhvr>
                                    </p:animEffect>
                                    <p:anim calcmode="lin" valueType="num">
                                      <p:cBhvr>
                                        <p:cTn id="99" dur="1000" fill="hold"/>
                                        <p:tgtEl>
                                          <p:spTgt spid="4">
                                            <p:txEl>
                                              <p:pRg st="13" end="13"/>
                                            </p:txEl>
                                          </p:spTgt>
                                        </p:tgtEl>
                                        <p:attrNameLst>
                                          <p:attrName>ppt_x</p:attrName>
                                        </p:attrNameLst>
                                      </p:cBhvr>
                                      <p:tavLst>
                                        <p:tav tm="0">
                                          <p:val>
                                            <p:strVal val="#ppt_x"/>
                                          </p:val>
                                        </p:tav>
                                        <p:tav tm="100000">
                                          <p:val>
                                            <p:strVal val="#ppt_x"/>
                                          </p:val>
                                        </p:tav>
                                      </p:tavLst>
                                    </p:anim>
                                    <p:anim calcmode="lin" valueType="num">
                                      <p:cBhvr>
                                        <p:cTn id="100" dur="1000" fill="hold"/>
                                        <p:tgtEl>
                                          <p:spTgt spid="4">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smtClean="0">
                <a:solidFill>
                  <a:schemeClr val="bg1"/>
                </a:solidFill>
                <a:latin typeface="+mj-lt"/>
              </a:rPr>
              <a:t>Iceberg Model</a:t>
            </a:r>
            <a:endParaRPr lang="en-US" sz="3200" b="1" dirty="0">
              <a:solidFill>
                <a:schemeClr val="bg1"/>
              </a:solidFill>
              <a:latin typeface="+mj-l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3252" y="1752600"/>
            <a:ext cx="5397135" cy="4081463"/>
          </a:xfrm>
          <a:prstGeom prst="rect">
            <a:avLst/>
          </a:prstGeom>
        </p:spPr>
      </p:pic>
    </p:spTree>
    <p:extLst>
      <p:ext uri="{BB962C8B-B14F-4D97-AF65-F5344CB8AC3E}">
        <p14:creationId xmlns:p14="http://schemas.microsoft.com/office/powerpoint/2010/main" val="3315230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1524000"/>
            <a:ext cx="5791200" cy="4793332"/>
          </a:xfrm>
          <a:prstGeom prst="rect">
            <a:avLst/>
          </a:prstGeom>
        </p:spPr>
      </p:pic>
      <p:sp>
        <p:nvSpPr>
          <p:cNvPr id="8" name="Title 7"/>
          <p:cNvSpPr>
            <a:spLocks noGrp="1"/>
          </p:cNvSpPr>
          <p:nvPr>
            <p:ph type="title"/>
          </p:nvPr>
        </p:nvSpPr>
        <p:spPr/>
        <p:txBody>
          <a:bodyPr/>
          <a:lstStyle/>
          <a:p>
            <a:pPr algn="ctr"/>
            <a:r>
              <a:rPr lang="en-US" sz="4400" b="1" dirty="0" smtClean="0">
                <a:solidFill>
                  <a:schemeClr val="bg1"/>
                </a:solidFill>
                <a:latin typeface="+mj-lt"/>
              </a:rPr>
              <a:t> Culture &gt; Strategy</a:t>
            </a:r>
            <a:endParaRPr lang="en-US" sz="4400" b="1" dirty="0">
              <a:solidFill>
                <a:schemeClr val="bg1"/>
              </a:solidFill>
              <a:latin typeface="+mj-lt"/>
            </a:endParaRPr>
          </a:p>
        </p:txBody>
      </p:sp>
    </p:spTree>
    <p:extLst>
      <p:ext uri="{BB962C8B-B14F-4D97-AF65-F5344CB8AC3E}">
        <p14:creationId xmlns:p14="http://schemas.microsoft.com/office/powerpoint/2010/main" val="2450417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71800" y="1828800"/>
            <a:ext cx="5029200" cy="3139321"/>
          </a:xfrm>
          <a:prstGeom prst="rect">
            <a:avLst/>
          </a:prstGeom>
        </p:spPr>
        <p:txBody>
          <a:bodyPr wrap="square">
            <a:spAutoFit/>
          </a:bodyPr>
          <a:lstStyle/>
          <a:p>
            <a:r>
              <a:rPr lang="en-US" dirty="0"/>
              <a:t>TSNE </a:t>
            </a:r>
            <a:r>
              <a:rPr lang="en-US" dirty="0" err="1"/>
              <a:t>MissionWorks</a:t>
            </a:r>
            <a:r>
              <a:rPr lang="en-US" dirty="0"/>
              <a:t> provides information and services to build the knowledge, power, and effectiveness of individuals, organizations, and groups that engage people in community and public life. The ultimate intention of our work is to create a more just and democratic society</a:t>
            </a:r>
            <a:r>
              <a:rPr lang="en-US" dirty="0" smtClean="0"/>
              <a:t>.</a:t>
            </a:r>
          </a:p>
          <a:p>
            <a:endParaRPr lang="en-US" dirty="0"/>
          </a:p>
          <a:p>
            <a:r>
              <a:rPr lang="en-US" dirty="0" smtClean="0"/>
              <a:t>Trina Jackson, Community Engagement Manager, </a:t>
            </a:r>
            <a:r>
              <a:rPr lang="en-US" dirty="0"/>
              <a:t>has nearly 20 years of community-based experience as an organizer, facilitator, and strategist in the social justice movement.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1912560"/>
            <a:ext cx="1981200" cy="2971800"/>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457840" cy="869400"/>
          </a:xfrm>
        </p:spPr>
        <p:txBody>
          <a:bodyPr/>
          <a:lstStyle/>
          <a:p>
            <a:r>
              <a:rPr lang="en-US" sz="2800" b="1" dirty="0" smtClean="0">
                <a:solidFill>
                  <a:schemeClr val="bg1"/>
                </a:solidFill>
                <a:latin typeface="+mj-lt"/>
              </a:rPr>
              <a:t>Exploring Dimensions of Your Organization</a:t>
            </a:r>
            <a:endParaRPr lang="en-US" sz="2800" b="1" dirty="0">
              <a:solidFill>
                <a:schemeClr val="bg1"/>
              </a:solidFill>
              <a:latin typeface="+mj-lt"/>
            </a:endParaRPr>
          </a:p>
        </p:txBody>
      </p:sp>
      <p:sp>
        <p:nvSpPr>
          <p:cNvPr id="4" name="TextBox 3"/>
          <p:cNvSpPr txBox="1"/>
          <p:nvPr/>
        </p:nvSpPr>
        <p:spPr>
          <a:xfrm>
            <a:off x="304800" y="1752600"/>
            <a:ext cx="8229240" cy="4401205"/>
          </a:xfrm>
          <a:prstGeom prst="rect">
            <a:avLst/>
          </a:prstGeom>
          <a:noFill/>
        </p:spPr>
        <p:txBody>
          <a:bodyPr wrap="square" rtlCol="0">
            <a:spAutoFit/>
          </a:bodyPr>
          <a:lstStyle/>
          <a:p>
            <a:r>
              <a:rPr lang="en-US" b="1" dirty="0">
                <a:solidFill>
                  <a:schemeClr val="accent4">
                    <a:lumMod val="75000"/>
                  </a:schemeClr>
                </a:solidFill>
              </a:rPr>
              <a:t>Big Picture Analysis </a:t>
            </a:r>
          </a:p>
          <a:p>
            <a:pPr lvl="1"/>
            <a:r>
              <a:rPr lang="en-US" sz="2200" dirty="0">
                <a:solidFill>
                  <a:schemeClr val="accent4">
                    <a:lumMod val="75000"/>
                  </a:schemeClr>
                </a:solidFill>
              </a:rPr>
              <a:t>How do we understand the issues we are addressing?</a:t>
            </a:r>
          </a:p>
          <a:p>
            <a:pPr marL="274320" lvl="1" indent="0">
              <a:buNone/>
            </a:pPr>
            <a:endParaRPr lang="en-US" dirty="0">
              <a:solidFill>
                <a:schemeClr val="accent4">
                  <a:lumMod val="75000"/>
                </a:schemeClr>
              </a:solidFill>
            </a:endParaRPr>
          </a:p>
          <a:p>
            <a:r>
              <a:rPr lang="en-US" b="1" dirty="0">
                <a:solidFill>
                  <a:schemeClr val="accent4">
                    <a:lumMod val="75000"/>
                  </a:schemeClr>
                </a:solidFill>
              </a:rPr>
              <a:t>Program Design</a:t>
            </a:r>
          </a:p>
          <a:p>
            <a:pPr lvl="1"/>
            <a:r>
              <a:rPr lang="en-US" sz="2200" dirty="0">
                <a:solidFill>
                  <a:schemeClr val="accent4">
                    <a:lumMod val="75000"/>
                  </a:schemeClr>
                </a:solidFill>
              </a:rPr>
              <a:t>How do we engage our constituents/participants in the design and implementation of the our programs and activities? </a:t>
            </a:r>
          </a:p>
          <a:p>
            <a:pPr marL="274320" lvl="1" indent="0">
              <a:buNone/>
            </a:pPr>
            <a:endParaRPr lang="en-US" dirty="0">
              <a:solidFill>
                <a:schemeClr val="accent4">
                  <a:lumMod val="75000"/>
                </a:schemeClr>
              </a:solidFill>
            </a:endParaRPr>
          </a:p>
          <a:p>
            <a:r>
              <a:rPr lang="en-US" b="1" dirty="0">
                <a:solidFill>
                  <a:schemeClr val="accent4">
                    <a:lumMod val="75000"/>
                  </a:schemeClr>
                </a:solidFill>
              </a:rPr>
              <a:t>Program Evaluation</a:t>
            </a:r>
          </a:p>
          <a:p>
            <a:pPr lvl="1"/>
            <a:r>
              <a:rPr lang="en-US" sz="2200" dirty="0">
                <a:solidFill>
                  <a:schemeClr val="accent4">
                    <a:lumMod val="75000"/>
                  </a:schemeClr>
                </a:solidFill>
              </a:rPr>
              <a:t>How do we engage our constituents/participants in defining success? </a:t>
            </a:r>
          </a:p>
          <a:p>
            <a:pPr marL="274320" lvl="1" indent="0">
              <a:buNone/>
            </a:pPr>
            <a:endParaRPr lang="en-US" dirty="0">
              <a:solidFill>
                <a:schemeClr val="accent4">
                  <a:lumMod val="75000"/>
                </a:schemeClr>
              </a:solidFill>
            </a:endParaRPr>
          </a:p>
          <a:p>
            <a:r>
              <a:rPr lang="en-US" b="1" dirty="0">
                <a:solidFill>
                  <a:schemeClr val="accent4">
                    <a:lumMod val="75000"/>
                  </a:schemeClr>
                </a:solidFill>
              </a:rPr>
              <a:t>Storytelling</a:t>
            </a:r>
          </a:p>
          <a:p>
            <a:pPr lvl="1"/>
            <a:r>
              <a:rPr lang="en-US" sz="2200" dirty="0">
                <a:solidFill>
                  <a:schemeClr val="accent4">
                    <a:lumMod val="75000"/>
                  </a:schemeClr>
                </a:solidFill>
              </a:rPr>
              <a:t>How are we interrupting unproductive narratives?</a:t>
            </a:r>
          </a:p>
        </p:txBody>
      </p:sp>
    </p:spTree>
    <p:extLst>
      <p:ext uri="{BB962C8B-B14F-4D97-AF65-F5344CB8AC3E}">
        <p14:creationId xmlns:p14="http://schemas.microsoft.com/office/powerpoint/2010/main" val="3813937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3600"/>
            <a:ext cx="8457840" cy="1145160"/>
          </a:xfrm>
        </p:spPr>
        <p:txBody>
          <a:bodyPr/>
          <a:lstStyle/>
          <a:p>
            <a:pPr algn="ctr"/>
            <a:r>
              <a:rPr lang="en-US" sz="2800" b="1" dirty="0" smtClean="0">
                <a:solidFill>
                  <a:schemeClr val="bg1"/>
                </a:solidFill>
              </a:rPr>
              <a:t>Exploring Dimensions of Your Organization</a:t>
            </a:r>
            <a:endParaRPr lang="en-US" sz="2800" b="1" dirty="0">
              <a:solidFill>
                <a:schemeClr val="bg1"/>
              </a:solidFill>
            </a:endParaRPr>
          </a:p>
        </p:txBody>
      </p:sp>
      <p:sp>
        <p:nvSpPr>
          <p:cNvPr id="4" name="TextBox 3"/>
          <p:cNvSpPr txBox="1"/>
          <p:nvPr/>
        </p:nvSpPr>
        <p:spPr>
          <a:xfrm>
            <a:off x="685800" y="1828800"/>
            <a:ext cx="8077200" cy="4093428"/>
          </a:xfrm>
          <a:prstGeom prst="rect">
            <a:avLst/>
          </a:prstGeom>
          <a:noFill/>
        </p:spPr>
        <p:txBody>
          <a:bodyPr wrap="square" rtlCol="0">
            <a:spAutoFit/>
          </a:bodyPr>
          <a:lstStyle/>
          <a:p>
            <a:r>
              <a:rPr lang="en-US" sz="2000" b="1" dirty="0">
                <a:solidFill>
                  <a:schemeClr val="accent4">
                    <a:lumMod val="75000"/>
                  </a:schemeClr>
                </a:solidFill>
              </a:rPr>
              <a:t>Fundraising</a:t>
            </a:r>
          </a:p>
          <a:p>
            <a:pPr lvl="1"/>
            <a:r>
              <a:rPr lang="en-US" sz="2000" dirty="0">
                <a:solidFill>
                  <a:schemeClr val="accent4">
                    <a:lumMod val="75000"/>
                  </a:schemeClr>
                </a:solidFill>
              </a:rPr>
              <a:t>Who do we value as important donors to reach out to?</a:t>
            </a:r>
          </a:p>
          <a:p>
            <a:pPr marL="274320" lvl="1" indent="0">
              <a:buNone/>
            </a:pPr>
            <a:endParaRPr lang="en-US" sz="2000" dirty="0">
              <a:solidFill>
                <a:schemeClr val="accent4">
                  <a:lumMod val="75000"/>
                </a:schemeClr>
              </a:solidFill>
            </a:endParaRPr>
          </a:p>
          <a:p>
            <a:r>
              <a:rPr lang="en-US" sz="2000" b="1" dirty="0">
                <a:solidFill>
                  <a:schemeClr val="accent4">
                    <a:lumMod val="75000"/>
                  </a:schemeClr>
                </a:solidFill>
              </a:rPr>
              <a:t>Financial Resources</a:t>
            </a:r>
          </a:p>
          <a:p>
            <a:pPr lvl="1"/>
            <a:r>
              <a:rPr lang="en-US" sz="2000" dirty="0">
                <a:solidFill>
                  <a:schemeClr val="accent4">
                    <a:lumMod val="75000"/>
                  </a:schemeClr>
                </a:solidFill>
              </a:rPr>
              <a:t>Who has control and influence over how we use our resources?</a:t>
            </a:r>
          </a:p>
          <a:p>
            <a:pPr marL="274320" lvl="1" indent="0">
              <a:buNone/>
            </a:pPr>
            <a:endParaRPr lang="en-US" sz="2000" b="1" dirty="0">
              <a:solidFill>
                <a:schemeClr val="accent4">
                  <a:lumMod val="75000"/>
                </a:schemeClr>
              </a:solidFill>
            </a:endParaRPr>
          </a:p>
          <a:p>
            <a:r>
              <a:rPr lang="en-US" sz="2000" b="1" dirty="0">
                <a:solidFill>
                  <a:schemeClr val="accent4">
                    <a:lumMod val="75000"/>
                  </a:schemeClr>
                </a:solidFill>
              </a:rPr>
              <a:t>Organizational Structure </a:t>
            </a:r>
          </a:p>
          <a:p>
            <a:pPr lvl="1"/>
            <a:r>
              <a:rPr lang="en-US" sz="2000" dirty="0">
                <a:solidFill>
                  <a:schemeClr val="accent4">
                    <a:lumMod val="75000"/>
                  </a:schemeClr>
                </a:solidFill>
              </a:rPr>
              <a:t>To what extent does our structure reinforce hierarchies of value based on status rather than experience or expertise?</a:t>
            </a:r>
          </a:p>
          <a:p>
            <a:endParaRPr lang="en-US" sz="2000" b="1" dirty="0">
              <a:solidFill>
                <a:schemeClr val="accent4">
                  <a:lumMod val="75000"/>
                </a:schemeClr>
              </a:solidFill>
            </a:endParaRPr>
          </a:p>
          <a:p>
            <a:r>
              <a:rPr lang="en-US" sz="2000" b="1" dirty="0">
                <a:solidFill>
                  <a:schemeClr val="accent4">
                    <a:lumMod val="75000"/>
                  </a:schemeClr>
                </a:solidFill>
              </a:rPr>
              <a:t>Governance </a:t>
            </a:r>
          </a:p>
          <a:p>
            <a:pPr lvl="1"/>
            <a:r>
              <a:rPr lang="en-US" sz="2000" dirty="0">
                <a:solidFill>
                  <a:schemeClr val="accent4">
                    <a:lumMod val="75000"/>
                  </a:schemeClr>
                </a:solidFill>
              </a:rPr>
              <a:t>How does our governance structure reflect our </a:t>
            </a:r>
            <a:r>
              <a:rPr lang="en-US" sz="2000" dirty="0" smtClean="0">
                <a:solidFill>
                  <a:schemeClr val="accent4">
                    <a:lumMod val="75000"/>
                  </a:schemeClr>
                </a:solidFill>
              </a:rPr>
              <a:t>organizational values?</a:t>
            </a:r>
            <a:endParaRPr lang="en-US" sz="2000" dirty="0">
              <a:solidFill>
                <a:schemeClr val="accent4">
                  <a:lumMod val="75000"/>
                </a:schemeClr>
              </a:solidFill>
            </a:endParaRPr>
          </a:p>
        </p:txBody>
      </p:sp>
    </p:spTree>
    <p:extLst>
      <p:ext uri="{BB962C8B-B14F-4D97-AF65-F5344CB8AC3E}">
        <p14:creationId xmlns:p14="http://schemas.microsoft.com/office/powerpoint/2010/main" val="2169934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CustomShape 1"/>
          <p:cNvSpPr/>
          <p:nvPr/>
        </p:nvSpPr>
        <p:spPr>
          <a:xfrm>
            <a:off x="533400" y="381000"/>
            <a:ext cx="8229600" cy="723720"/>
          </a:xfrm>
          <a:prstGeom prst="rect">
            <a:avLst/>
          </a:prstGeom>
          <a:noFill/>
          <a:ln>
            <a:noFill/>
          </a:ln>
        </p:spPr>
        <p:txBody>
          <a:bodyPr lIns="0" tIns="0" rIns="0" bIns="0" anchor="b"/>
          <a:lstStyle/>
          <a:p>
            <a:pPr algn="ctr">
              <a:lnSpc>
                <a:spcPct val="100000"/>
              </a:lnSpc>
            </a:pPr>
            <a:r>
              <a:rPr lang="en-US" sz="3600" b="1" dirty="0">
                <a:solidFill>
                  <a:srgbClr val="FFFFFF"/>
                </a:solidFill>
                <a:latin typeface="+mj-lt"/>
              </a:rPr>
              <a:t>Strategies to </a:t>
            </a:r>
            <a:r>
              <a:rPr lang="en-US" sz="3600" b="1" dirty="0" smtClean="0">
                <a:solidFill>
                  <a:srgbClr val="FFFFFF"/>
                </a:solidFill>
                <a:latin typeface="+mj-lt"/>
              </a:rPr>
              <a:t>Build </a:t>
            </a:r>
            <a:r>
              <a:rPr lang="en-US" sz="3600" b="1" dirty="0">
                <a:solidFill>
                  <a:srgbClr val="FFFFFF"/>
                </a:solidFill>
                <a:latin typeface="+mj-lt"/>
              </a:rPr>
              <a:t>Inclusion</a:t>
            </a:r>
            <a:endParaRPr sz="3600" dirty="0">
              <a:latin typeface="+mj-lt"/>
            </a:endParaRPr>
          </a:p>
        </p:txBody>
      </p:sp>
      <p:sp>
        <p:nvSpPr>
          <p:cNvPr id="2" name="Rectangle 1"/>
          <p:cNvSpPr/>
          <p:nvPr/>
        </p:nvSpPr>
        <p:spPr>
          <a:xfrm>
            <a:off x="152400" y="1676401"/>
            <a:ext cx="8382000" cy="4413516"/>
          </a:xfrm>
          <a:prstGeom prst="rect">
            <a:avLst/>
          </a:prstGeom>
        </p:spPr>
        <p:txBody>
          <a:bodyPr wrap="square">
            <a:spAutoFit/>
          </a:bodyPr>
          <a:lstStyle/>
          <a:p>
            <a:pPr marL="342900" lvl="0" indent="-342900">
              <a:lnSpc>
                <a:spcPct val="90000"/>
              </a:lnSpc>
              <a:buFont typeface="Arial" panose="020B0604020202020204" pitchFamily="34" charset="0"/>
              <a:buChar char="•"/>
            </a:pPr>
            <a:r>
              <a:rPr lang="en-US" sz="2400" dirty="0">
                <a:solidFill>
                  <a:srgbClr val="8064A2">
                    <a:lumMod val="75000"/>
                  </a:srgbClr>
                </a:solidFill>
              </a:rPr>
              <a:t>Engage in deliberate collective self-reflection to monitor biases and stereotypes.</a:t>
            </a:r>
          </a:p>
          <a:p>
            <a:pPr lvl="0">
              <a:lnSpc>
                <a:spcPct val="90000"/>
              </a:lnSpc>
            </a:pPr>
            <a:endParaRPr lang="en-US" sz="2400" dirty="0">
              <a:solidFill>
                <a:srgbClr val="8064A2">
                  <a:lumMod val="75000"/>
                </a:srgbClr>
              </a:solidFill>
            </a:endParaRPr>
          </a:p>
          <a:p>
            <a:pPr marL="342900" lvl="0" indent="-342900">
              <a:lnSpc>
                <a:spcPct val="90000"/>
              </a:lnSpc>
              <a:buFont typeface="Arial" panose="020B0604020202020204" pitchFamily="34" charset="0"/>
              <a:buChar char="•"/>
            </a:pPr>
            <a:r>
              <a:rPr lang="en-US" sz="2400" dirty="0">
                <a:solidFill>
                  <a:srgbClr val="8064A2">
                    <a:lumMod val="75000"/>
                  </a:srgbClr>
                </a:solidFill>
              </a:rPr>
              <a:t>Create opportunities for people to interact and develop new associations.</a:t>
            </a:r>
          </a:p>
          <a:p>
            <a:pPr lvl="0">
              <a:lnSpc>
                <a:spcPct val="90000"/>
              </a:lnSpc>
            </a:pPr>
            <a:endParaRPr lang="en-US" sz="2400" dirty="0">
              <a:solidFill>
                <a:srgbClr val="8064A2">
                  <a:lumMod val="75000"/>
                </a:srgbClr>
              </a:solidFill>
            </a:endParaRPr>
          </a:p>
          <a:p>
            <a:pPr marL="342900" lvl="0" indent="-342900">
              <a:lnSpc>
                <a:spcPct val="90000"/>
              </a:lnSpc>
              <a:buFont typeface="Arial" panose="020B0604020202020204" pitchFamily="34" charset="0"/>
              <a:buChar char="•"/>
            </a:pPr>
            <a:r>
              <a:rPr lang="en-US" sz="2400" dirty="0">
                <a:solidFill>
                  <a:srgbClr val="8064A2">
                    <a:lumMod val="75000"/>
                  </a:srgbClr>
                </a:solidFill>
              </a:rPr>
              <a:t>Foster a collaborative, cooperative environment with staff sharing equal and equitable status and common goals</a:t>
            </a:r>
          </a:p>
          <a:p>
            <a:pPr lvl="0">
              <a:lnSpc>
                <a:spcPct val="90000"/>
              </a:lnSpc>
            </a:pPr>
            <a:endParaRPr lang="en-US" sz="2400" dirty="0">
              <a:solidFill>
                <a:srgbClr val="8064A2">
                  <a:lumMod val="75000"/>
                </a:srgbClr>
              </a:solidFill>
            </a:endParaRPr>
          </a:p>
          <a:p>
            <a:pPr marL="342900" lvl="0" indent="-342900">
              <a:lnSpc>
                <a:spcPct val="90000"/>
              </a:lnSpc>
              <a:buFont typeface="Arial" panose="020B0604020202020204" pitchFamily="34" charset="0"/>
              <a:buChar char="•"/>
            </a:pPr>
            <a:r>
              <a:rPr lang="en-US" sz="2400" dirty="0">
                <a:solidFill>
                  <a:srgbClr val="8064A2">
                    <a:lumMod val="75000"/>
                  </a:srgbClr>
                </a:solidFill>
              </a:rPr>
              <a:t>Involve a cross-section of decision-makers.</a:t>
            </a:r>
          </a:p>
          <a:p>
            <a:pPr marL="342900" lvl="0" indent="-342900">
              <a:lnSpc>
                <a:spcPct val="90000"/>
              </a:lnSpc>
              <a:buFont typeface="Arial" panose="020B0604020202020204" pitchFamily="34" charset="0"/>
              <a:buChar char="•"/>
            </a:pPr>
            <a:endParaRPr lang="en-US" sz="2400" dirty="0">
              <a:solidFill>
                <a:srgbClr val="8064A2">
                  <a:lumMod val="75000"/>
                </a:srgbClr>
              </a:solidFill>
            </a:endParaRPr>
          </a:p>
          <a:p>
            <a:pPr marL="342900" lvl="0" indent="-342900">
              <a:lnSpc>
                <a:spcPct val="90000"/>
              </a:lnSpc>
              <a:buFont typeface="Arial" panose="020B0604020202020204" pitchFamily="34" charset="0"/>
              <a:buChar char="•"/>
            </a:pPr>
            <a:r>
              <a:rPr lang="en-US" sz="2400" dirty="0">
                <a:solidFill>
                  <a:srgbClr val="8064A2">
                    <a:lumMod val="75000"/>
                  </a:srgbClr>
                </a:solidFill>
              </a:rPr>
              <a:t>Different viewpoints and multiple perspectives can also help reduce implicit bias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fade">
                                      <p:cBhvr>
                                        <p:cTn id="28" dur="1000"/>
                                        <p:tgtEl>
                                          <p:spTgt spid="2">
                                            <p:txEl>
                                              <p:pRg st="6" end="6"/>
                                            </p:txEl>
                                          </p:spTgt>
                                        </p:tgtEl>
                                      </p:cBhvr>
                                    </p:animEffect>
                                    <p:anim calcmode="lin" valueType="num">
                                      <p:cBhvr>
                                        <p:cTn id="29"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Effect transition="in" filter="fade">
                                      <p:cBhvr>
                                        <p:cTn id="35" dur="1000"/>
                                        <p:tgtEl>
                                          <p:spTgt spid="2">
                                            <p:txEl>
                                              <p:pRg st="8" end="8"/>
                                            </p:txEl>
                                          </p:spTgt>
                                        </p:tgtEl>
                                      </p:cBhvr>
                                    </p:animEffect>
                                    <p:anim calcmode="lin" valueType="num">
                                      <p:cBhvr>
                                        <p:cTn id="36"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CustomShape 1"/>
          <p:cNvSpPr/>
          <p:nvPr/>
        </p:nvSpPr>
        <p:spPr>
          <a:xfrm>
            <a:off x="320040" y="-67680"/>
            <a:ext cx="7886160" cy="1324800"/>
          </a:xfrm>
          <a:prstGeom prst="rect">
            <a:avLst/>
          </a:prstGeom>
          <a:noFill/>
          <a:ln>
            <a:noFill/>
          </a:ln>
        </p:spPr>
      </p:sp>
      <p:sp>
        <p:nvSpPr>
          <p:cNvPr id="349" name="CustomShape 2"/>
          <p:cNvSpPr/>
          <p:nvPr/>
        </p:nvSpPr>
        <p:spPr>
          <a:xfrm>
            <a:off x="914400" y="1871648"/>
            <a:ext cx="7696199" cy="4371613"/>
          </a:xfrm>
          <a:prstGeom prst="rect">
            <a:avLst/>
          </a:prstGeom>
          <a:noFill/>
          <a:ln>
            <a:noFill/>
          </a:ln>
        </p:spPr>
        <p:txBody>
          <a:bodyPr lIns="0" tIns="0" rIns="0" bIns="0"/>
          <a:lstStyle/>
          <a:p>
            <a:pPr marL="457200" indent="-457200">
              <a:lnSpc>
                <a:spcPct val="90000"/>
              </a:lnSpc>
              <a:buFont typeface="Arial" panose="020B0604020202020204" pitchFamily="34" charset="0"/>
              <a:buChar char="•"/>
            </a:pPr>
            <a:r>
              <a:rPr lang="en-US" sz="2800" dirty="0" smtClean="0">
                <a:solidFill>
                  <a:schemeClr val="accent4">
                    <a:lumMod val="75000"/>
                  </a:schemeClr>
                </a:solidFill>
                <a:latin typeface="+mj-lt"/>
              </a:rPr>
              <a:t>Refrain from detachment on the lives of people and their experience</a:t>
            </a:r>
          </a:p>
          <a:p>
            <a:pPr marL="457200" indent="-457200">
              <a:lnSpc>
                <a:spcPct val="90000"/>
              </a:lnSpc>
              <a:buFont typeface="Arial" panose="020B0604020202020204" pitchFamily="34" charset="0"/>
              <a:buChar char="•"/>
            </a:pPr>
            <a:endParaRPr lang="en-US" sz="2800" dirty="0" smtClean="0">
              <a:solidFill>
                <a:schemeClr val="accent4">
                  <a:lumMod val="75000"/>
                </a:schemeClr>
              </a:solidFill>
              <a:latin typeface="+mj-lt"/>
            </a:endParaRPr>
          </a:p>
          <a:p>
            <a:pPr marL="457200" indent="-457200">
              <a:lnSpc>
                <a:spcPct val="90000"/>
              </a:lnSpc>
              <a:buFont typeface="Arial" panose="020B0604020202020204" pitchFamily="34" charset="0"/>
              <a:buChar char="•"/>
            </a:pPr>
            <a:r>
              <a:rPr lang="en-US" sz="2800" dirty="0" smtClean="0">
                <a:solidFill>
                  <a:schemeClr val="accent4">
                    <a:lumMod val="75000"/>
                  </a:schemeClr>
                </a:solidFill>
                <a:latin typeface="+mj-lt"/>
              </a:rPr>
              <a:t>Understanding oppression is not an intellectual exercise</a:t>
            </a:r>
          </a:p>
          <a:p>
            <a:pPr marL="457200" indent="-457200">
              <a:lnSpc>
                <a:spcPct val="90000"/>
              </a:lnSpc>
              <a:buFont typeface="Arial" panose="020B0604020202020204" pitchFamily="34" charset="0"/>
              <a:buChar char="•"/>
            </a:pPr>
            <a:endParaRPr lang="en-US" sz="2800" dirty="0" smtClean="0">
              <a:solidFill>
                <a:schemeClr val="accent4">
                  <a:lumMod val="75000"/>
                </a:schemeClr>
              </a:solidFill>
              <a:latin typeface="+mj-lt"/>
            </a:endParaRPr>
          </a:p>
          <a:p>
            <a:pPr marL="457200" indent="-457200">
              <a:lnSpc>
                <a:spcPct val="90000"/>
              </a:lnSpc>
              <a:buFont typeface="Arial" panose="020B0604020202020204" pitchFamily="34" charset="0"/>
              <a:buChar char="•"/>
            </a:pPr>
            <a:r>
              <a:rPr lang="en-US" sz="2800" dirty="0" smtClean="0">
                <a:solidFill>
                  <a:schemeClr val="accent4">
                    <a:lumMod val="75000"/>
                  </a:schemeClr>
                </a:solidFill>
                <a:latin typeface="+mj-lt"/>
              </a:rPr>
              <a:t>Take responsibility for your own learning</a:t>
            </a:r>
          </a:p>
          <a:p>
            <a:pPr marL="457200" indent="-457200">
              <a:lnSpc>
                <a:spcPct val="90000"/>
              </a:lnSpc>
              <a:buFont typeface="Arial" panose="020B0604020202020204" pitchFamily="34" charset="0"/>
              <a:buChar char="•"/>
            </a:pPr>
            <a:endParaRPr lang="en-US" sz="2800" dirty="0" smtClean="0">
              <a:solidFill>
                <a:schemeClr val="accent4">
                  <a:lumMod val="75000"/>
                </a:schemeClr>
              </a:solidFill>
              <a:latin typeface="+mj-lt"/>
            </a:endParaRPr>
          </a:p>
          <a:p>
            <a:pPr marL="457200" indent="-457200">
              <a:lnSpc>
                <a:spcPct val="90000"/>
              </a:lnSpc>
              <a:buFont typeface="Arial" panose="020B0604020202020204" pitchFamily="34" charset="0"/>
              <a:buChar char="•"/>
            </a:pPr>
            <a:r>
              <a:rPr lang="en-US" sz="2800" dirty="0" smtClean="0">
                <a:solidFill>
                  <a:schemeClr val="accent4">
                    <a:lumMod val="75000"/>
                  </a:schemeClr>
                </a:solidFill>
                <a:latin typeface="+mj-lt"/>
              </a:rPr>
              <a:t>Be aware of the privileges that you carry.</a:t>
            </a:r>
          </a:p>
          <a:p>
            <a:pPr marL="457200" indent="-457200">
              <a:lnSpc>
                <a:spcPct val="90000"/>
              </a:lnSpc>
              <a:buFont typeface="Arial" panose="020B0604020202020204" pitchFamily="34" charset="0"/>
              <a:buChar char="•"/>
            </a:pPr>
            <a:endParaRPr sz="3200" b="1" dirty="0">
              <a:solidFill>
                <a:schemeClr val="accent4">
                  <a:lumMod val="75000"/>
                </a:schemeClr>
              </a:solidFill>
              <a:latin typeface="+mj-lt"/>
            </a:endParaRPr>
          </a:p>
        </p:txBody>
      </p:sp>
      <p:sp>
        <p:nvSpPr>
          <p:cNvPr id="2" name="Rectangle 1"/>
          <p:cNvSpPr/>
          <p:nvPr/>
        </p:nvSpPr>
        <p:spPr>
          <a:xfrm>
            <a:off x="0" y="457200"/>
            <a:ext cx="9144000" cy="646331"/>
          </a:xfrm>
          <a:prstGeom prst="rect">
            <a:avLst/>
          </a:prstGeom>
        </p:spPr>
        <p:txBody>
          <a:bodyPr wrap="square">
            <a:spAutoFit/>
          </a:bodyPr>
          <a:lstStyle/>
          <a:p>
            <a:pPr algn="ctr"/>
            <a:r>
              <a:rPr lang="en-US" sz="3600" b="1" dirty="0" smtClean="0">
                <a:solidFill>
                  <a:schemeClr val="bg1"/>
                </a:solidFill>
              </a:rPr>
              <a:t>Humanize the Impact</a:t>
            </a:r>
            <a:endParaRPr lang="en-US" sz="3600" b="1" dirty="0">
              <a:solidFill>
                <a:schemeClr val="bg1"/>
              </a:solidFill>
            </a:endParaRPr>
          </a:p>
        </p:txBody>
      </p:sp>
    </p:spTree>
    <p:extLst>
      <p:ext uri="{BB962C8B-B14F-4D97-AF65-F5344CB8AC3E}">
        <p14:creationId xmlns:p14="http://schemas.microsoft.com/office/powerpoint/2010/main" val="14092715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CustomShape 1"/>
          <p:cNvSpPr/>
          <p:nvPr/>
        </p:nvSpPr>
        <p:spPr>
          <a:xfrm>
            <a:off x="381000" y="510610"/>
            <a:ext cx="7886160" cy="571320"/>
          </a:xfrm>
          <a:prstGeom prst="rect">
            <a:avLst/>
          </a:prstGeom>
          <a:noFill/>
          <a:ln>
            <a:noFill/>
          </a:ln>
        </p:spPr>
        <p:txBody>
          <a:bodyPr lIns="0" tIns="0" rIns="0" bIns="0" anchor="b"/>
          <a:lstStyle/>
          <a:p>
            <a:pPr algn="ctr">
              <a:lnSpc>
                <a:spcPct val="100000"/>
              </a:lnSpc>
            </a:pPr>
            <a:r>
              <a:rPr lang="en-US" sz="3600" b="1" dirty="0" smtClean="0">
                <a:solidFill>
                  <a:srgbClr val="FFFFFF"/>
                </a:solidFill>
                <a:latin typeface="Arial"/>
              </a:rPr>
              <a:t>Questions?</a:t>
            </a:r>
            <a:endParaRPr sz="3600" dirty="0"/>
          </a:p>
        </p:txBody>
      </p:sp>
      <p:sp>
        <p:nvSpPr>
          <p:cNvPr id="315" name="CustomShape 2"/>
          <p:cNvSpPr/>
          <p:nvPr/>
        </p:nvSpPr>
        <p:spPr>
          <a:xfrm>
            <a:off x="457200" y="2045368"/>
            <a:ext cx="8153400" cy="4507832"/>
          </a:xfrm>
          <a:prstGeom prst="rect">
            <a:avLst/>
          </a:prstGeom>
          <a:noFill/>
          <a:ln>
            <a:noFill/>
          </a:ln>
        </p:spPr>
        <p:txBody>
          <a:bodyPr lIns="0" tIns="0" rIns="0" bIns="0"/>
          <a:lstStyle/>
          <a:p>
            <a:pPr>
              <a:lnSpc>
                <a:spcPct val="90000"/>
              </a:lnSpc>
            </a:pPr>
            <a:endParaRPr dirty="0"/>
          </a:p>
          <a:p>
            <a:pPr>
              <a:lnSpc>
                <a:spcPct val="90000"/>
              </a:lnSpc>
            </a:pPr>
            <a:endParaRPr dirty="0"/>
          </a:p>
        </p:txBody>
      </p:sp>
      <p:sp>
        <p:nvSpPr>
          <p:cNvPr id="3" name="Rectangle 2"/>
          <p:cNvSpPr/>
          <p:nvPr/>
        </p:nvSpPr>
        <p:spPr>
          <a:xfrm>
            <a:off x="457200" y="1720840"/>
            <a:ext cx="8153400" cy="1200329"/>
          </a:xfrm>
          <a:prstGeom prst="rect">
            <a:avLst/>
          </a:prstGeom>
        </p:spPr>
        <p:txBody>
          <a:bodyPr wrap="square">
            <a:spAutoFit/>
          </a:bodyPr>
          <a:lstStyle/>
          <a:p>
            <a:pPr algn="ctr">
              <a:lnSpc>
                <a:spcPct val="100000"/>
              </a:lnSpc>
            </a:pPr>
            <a:r>
              <a:rPr lang="en-US" sz="2400" b="1" i="1" dirty="0">
                <a:solidFill>
                  <a:schemeClr val="accent4">
                    <a:lumMod val="75000"/>
                  </a:schemeClr>
                </a:solidFill>
              </a:rPr>
              <a:t>“Not everything that is faced can be changed, but nothing can be changed until it is faced.” </a:t>
            </a:r>
            <a:endParaRPr lang="en-US" sz="2400" b="1" i="1" dirty="0" smtClean="0">
              <a:solidFill>
                <a:schemeClr val="accent4">
                  <a:lumMod val="75000"/>
                </a:schemeClr>
              </a:solidFill>
            </a:endParaRPr>
          </a:p>
          <a:p>
            <a:pPr algn="ctr">
              <a:lnSpc>
                <a:spcPct val="100000"/>
              </a:lnSpc>
            </a:pPr>
            <a:r>
              <a:rPr lang="en-US" sz="2400" b="1" i="1" dirty="0" smtClean="0">
                <a:solidFill>
                  <a:schemeClr val="accent4">
                    <a:lumMod val="75000"/>
                  </a:schemeClr>
                </a:solidFill>
              </a:rPr>
              <a:t>- James </a:t>
            </a:r>
            <a:r>
              <a:rPr lang="en-US" sz="2400" b="1" i="1" dirty="0">
                <a:solidFill>
                  <a:schemeClr val="accent4">
                    <a:lumMod val="75000"/>
                  </a:schemeClr>
                </a:solidFill>
              </a:rPr>
              <a:t>Baldwin</a:t>
            </a:r>
            <a:endParaRPr lang="en-US" sz="2400" i="1" dirty="0">
              <a:solidFill>
                <a:schemeClr val="accent4">
                  <a:lumMod val="75000"/>
                </a:schemeClr>
              </a:solidFill>
            </a:endParaRPr>
          </a:p>
        </p:txBody>
      </p:sp>
      <p:pic>
        <p:nvPicPr>
          <p:cNvPr id="4" name="Picture 3" descr="rices-space-2009-2010 - unit five black history month"/>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3048000"/>
            <a:ext cx="3956615" cy="2308644"/>
          </a:xfrm>
          <a:prstGeom prst="rect">
            <a:avLst/>
          </a:prstGeom>
        </p:spPr>
      </p:pic>
      <p:pic>
        <p:nvPicPr>
          <p:cNvPr id="5" name="Picture 4" descr="File:&lt;strong&gt;James Baldwin&lt;/strong&gt; 37 Allan Warren.jpg - Wikimedia Common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3592" y="5064036"/>
            <a:ext cx="324041" cy="292608"/>
          </a:xfrm>
          <a:prstGeom prst="rect">
            <a:avLst/>
          </a:prstGeom>
        </p:spPr>
      </p:pic>
    </p:spTree>
    <p:extLst>
      <p:ext uri="{BB962C8B-B14F-4D97-AF65-F5344CB8AC3E}">
        <p14:creationId xmlns:p14="http://schemas.microsoft.com/office/powerpoint/2010/main" val="29104235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33399" y="228600"/>
            <a:ext cx="8082001" cy="5438869"/>
          </a:xfrm>
          <a:prstGeom prst="rect">
            <a:avLst/>
          </a:prstGeom>
        </p:spPr>
      </p:pic>
    </p:spTree>
    <p:extLst>
      <p:ext uri="{BB962C8B-B14F-4D97-AF65-F5344CB8AC3E}">
        <p14:creationId xmlns:p14="http://schemas.microsoft.com/office/powerpoint/2010/main" val="3304178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CustomShape 1"/>
          <p:cNvSpPr/>
          <p:nvPr/>
        </p:nvSpPr>
        <p:spPr>
          <a:xfrm>
            <a:off x="320040" y="594720"/>
            <a:ext cx="7886160" cy="662400"/>
          </a:xfrm>
          <a:prstGeom prst="rect">
            <a:avLst/>
          </a:prstGeom>
          <a:noFill/>
          <a:ln>
            <a:noFill/>
          </a:ln>
        </p:spPr>
        <p:txBody>
          <a:bodyPr lIns="0" tIns="0" rIns="0" bIns="0" anchor="b"/>
          <a:lstStyle/>
          <a:p>
            <a:pPr algn="ctr">
              <a:lnSpc>
                <a:spcPct val="100000"/>
              </a:lnSpc>
            </a:pPr>
            <a:r>
              <a:rPr lang="en-US" sz="3600" b="1" dirty="0">
                <a:solidFill>
                  <a:srgbClr val="FFFFFF"/>
                </a:solidFill>
                <a:latin typeface="Arial"/>
              </a:rPr>
              <a:t>Goals </a:t>
            </a:r>
            <a:r>
              <a:rPr lang="en-US" sz="3600" b="1" dirty="0" smtClean="0">
                <a:solidFill>
                  <a:srgbClr val="FFFFFF"/>
                </a:solidFill>
                <a:latin typeface="Arial"/>
              </a:rPr>
              <a:t>and Objectives</a:t>
            </a:r>
            <a:endParaRPr dirty="0"/>
          </a:p>
        </p:txBody>
      </p:sp>
      <p:sp>
        <p:nvSpPr>
          <p:cNvPr id="301" name="CustomShape 2"/>
          <p:cNvSpPr/>
          <p:nvPr/>
        </p:nvSpPr>
        <p:spPr>
          <a:xfrm>
            <a:off x="-5862" y="1752600"/>
            <a:ext cx="8692662" cy="3200400"/>
          </a:xfrm>
          <a:prstGeom prst="rect">
            <a:avLst/>
          </a:prstGeom>
          <a:noFill/>
          <a:ln>
            <a:noFill/>
          </a:ln>
        </p:spPr>
        <p:txBody>
          <a:bodyPr lIns="0" tIns="0" rIns="0" bIns="0"/>
          <a:lstStyle/>
          <a:p>
            <a:pPr marL="914400" lvl="1" indent="-457200">
              <a:lnSpc>
                <a:spcPct val="100000"/>
              </a:lnSpc>
              <a:buFont typeface="Arial" panose="020B0604020202020204" pitchFamily="34" charset="0"/>
              <a:buChar char="•"/>
            </a:pPr>
            <a:r>
              <a:rPr lang="en-US" sz="2800" dirty="0" smtClean="0">
                <a:solidFill>
                  <a:schemeClr val="accent4">
                    <a:lumMod val="75000"/>
                  </a:schemeClr>
                </a:solidFill>
              </a:rPr>
              <a:t>Understand common language in Diversity, Equity and Inclusion (DEI) work</a:t>
            </a:r>
          </a:p>
          <a:p>
            <a:pPr marL="914400" lvl="1" indent="-457200">
              <a:lnSpc>
                <a:spcPct val="100000"/>
              </a:lnSpc>
              <a:buFont typeface="Arial" panose="020B0604020202020204" pitchFamily="34" charset="0"/>
              <a:buChar char="•"/>
            </a:pPr>
            <a:r>
              <a:rPr lang="en-US" sz="2800" dirty="0" smtClean="0">
                <a:solidFill>
                  <a:schemeClr val="accent4">
                    <a:lumMod val="75000"/>
                  </a:schemeClr>
                </a:solidFill>
              </a:rPr>
              <a:t>Increased awareness of the ways racism pervades our society and organizations</a:t>
            </a:r>
            <a:endParaRPr sz="2800" dirty="0">
              <a:solidFill>
                <a:schemeClr val="accent4">
                  <a:lumMod val="75000"/>
                </a:schemeClr>
              </a:solidFill>
            </a:endParaRPr>
          </a:p>
          <a:p>
            <a:pPr marL="914400" lvl="1" indent="-457200">
              <a:lnSpc>
                <a:spcPct val="100000"/>
              </a:lnSpc>
              <a:buFont typeface="Arial" panose="020B0604020202020204" pitchFamily="34" charset="0"/>
              <a:buChar char="•"/>
            </a:pPr>
            <a:r>
              <a:rPr lang="en-US" sz="2800" dirty="0" smtClean="0">
                <a:solidFill>
                  <a:schemeClr val="accent4">
                    <a:lumMod val="75000"/>
                  </a:schemeClr>
                </a:solidFill>
              </a:rPr>
              <a:t>Better understanding of how “inclusion” is different from “diversity”</a:t>
            </a:r>
            <a:endParaRPr sz="2800" dirty="0">
              <a:solidFill>
                <a:schemeClr val="accent4">
                  <a:lumMod val="75000"/>
                </a:schemeClr>
              </a:solidFill>
            </a:endParaRPr>
          </a:p>
          <a:p>
            <a:pPr marL="914400" lvl="1" indent="-457200">
              <a:lnSpc>
                <a:spcPct val="100000"/>
              </a:lnSpc>
              <a:buFont typeface="Arial" panose="020B0604020202020204" pitchFamily="34" charset="0"/>
              <a:buChar char="•"/>
            </a:pPr>
            <a:r>
              <a:rPr lang="en-US" sz="2800" dirty="0" smtClean="0">
                <a:solidFill>
                  <a:schemeClr val="accent4">
                    <a:lumMod val="75000"/>
                  </a:schemeClr>
                </a:solidFill>
              </a:rPr>
              <a:t>Identify some steps for </a:t>
            </a:r>
            <a:r>
              <a:rPr lang="en-US" sz="2800" dirty="0">
                <a:solidFill>
                  <a:schemeClr val="accent4">
                    <a:lumMod val="75000"/>
                  </a:schemeClr>
                </a:solidFill>
              </a:rPr>
              <a:t>I</a:t>
            </a:r>
            <a:r>
              <a:rPr lang="en-US" sz="2800" dirty="0" smtClean="0">
                <a:solidFill>
                  <a:schemeClr val="accent4">
                    <a:lumMod val="75000"/>
                  </a:schemeClr>
                </a:solidFill>
              </a:rPr>
              <a:t>nclusion work</a:t>
            </a:r>
            <a:endParaRPr sz="2800" dirty="0">
              <a:solidFill>
                <a:schemeClr val="accent4">
                  <a:lumMod val="75000"/>
                </a:schemeClr>
              </a:solidFill>
            </a:endParaRPr>
          </a:p>
          <a:p>
            <a:pPr>
              <a:lnSpc>
                <a:spcPct val="90000"/>
              </a:lnSpc>
            </a:pPr>
            <a:endParaRPr dirty="0"/>
          </a:p>
        </p:txBody>
      </p:sp>
    </p:spTree>
    <p:extLst>
      <p:ext uri="{BB962C8B-B14F-4D97-AF65-F5344CB8AC3E}">
        <p14:creationId xmlns:p14="http://schemas.microsoft.com/office/powerpoint/2010/main" val="265011722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CustomShape 1"/>
          <p:cNvSpPr/>
          <p:nvPr/>
        </p:nvSpPr>
        <p:spPr>
          <a:xfrm>
            <a:off x="0" y="330844"/>
            <a:ext cx="9144000" cy="799920"/>
          </a:xfrm>
          <a:prstGeom prst="rect">
            <a:avLst/>
          </a:prstGeom>
          <a:noFill/>
          <a:ln>
            <a:noFill/>
          </a:ln>
        </p:spPr>
        <p:txBody>
          <a:bodyPr lIns="0" tIns="0" rIns="0" bIns="0" anchor="b"/>
          <a:lstStyle/>
          <a:p>
            <a:pPr algn="ctr">
              <a:lnSpc>
                <a:spcPct val="100000"/>
              </a:lnSpc>
            </a:pPr>
            <a:r>
              <a:rPr lang="en-US" sz="3600" b="1" dirty="0">
                <a:solidFill>
                  <a:srgbClr val="FFFFFF"/>
                </a:solidFill>
                <a:latin typeface="Arial"/>
              </a:rPr>
              <a:t>A Basic Assumption</a:t>
            </a:r>
            <a:endParaRPr dirty="0"/>
          </a:p>
        </p:txBody>
      </p:sp>
      <p:sp>
        <p:nvSpPr>
          <p:cNvPr id="301" name="CustomShape 2"/>
          <p:cNvSpPr/>
          <p:nvPr/>
        </p:nvSpPr>
        <p:spPr>
          <a:xfrm>
            <a:off x="-23791" y="1752600"/>
            <a:ext cx="8519160" cy="2033460"/>
          </a:xfrm>
          <a:prstGeom prst="rect">
            <a:avLst/>
          </a:prstGeom>
          <a:noFill/>
          <a:ln>
            <a:noFill/>
          </a:ln>
        </p:spPr>
        <p:txBody>
          <a:bodyPr lIns="0" tIns="0" rIns="0" bIns="0"/>
          <a:lstStyle/>
          <a:p>
            <a:pPr>
              <a:lnSpc>
                <a:spcPct val="90000"/>
              </a:lnSpc>
            </a:pPr>
            <a:endParaRPr dirty="0"/>
          </a:p>
        </p:txBody>
      </p:sp>
      <p:sp>
        <p:nvSpPr>
          <p:cNvPr id="2" name="Rectangle 1"/>
          <p:cNvSpPr/>
          <p:nvPr/>
        </p:nvSpPr>
        <p:spPr>
          <a:xfrm>
            <a:off x="152400" y="2133600"/>
            <a:ext cx="8686800" cy="1569660"/>
          </a:xfrm>
          <a:prstGeom prst="rect">
            <a:avLst/>
          </a:prstGeom>
        </p:spPr>
        <p:txBody>
          <a:bodyPr wrap="square">
            <a:spAutoFit/>
          </a:bodyPr>
          <a:lstStyle/>
          <a:p>
            <a:pPr algn="ctr"/>
            <a:r>
              <a:rPr lang="en-US" sz="3200" dirty="0">
                <a:solidFill>
                  <a:schemeClr val="accent4">
                    <a:lumMod val="75000"/>
                  </a:schemeClr>
                </a:solidFill>
                <a:latin typeface="+mj-lt"/>
                <a:ea typeface="Calibri" panose="020F0502020204030204" pitchFamily="34" charset="0"/>
                <a:cs typeface="Arial" panose="020B0604020202020204" pitchFamily="34" charset="0"/>
              </a:rPr>
              <a:t>In this </a:t>
            </a:r>
            <a:r>
              <a:rPr lang="en-US" sz="3200" dirty="0" smtClean="0">
                <a:solidFill>
                  <a:schemeClr val="accent4">
                    <a:lumMod val="75000"/>
                  </a:schemeClr>
                </a:solidFill>
                <a:latin typeface="+mj-lt"/>
                <a:ea typeface="Calibri" panose="020F0502020204030204" pitchFamily="34" charset="0"/>
                <a:cs typeface="Arial" panose="020B0604020202020204" pitchFamily="34" charset="0"/>
              </a:rPr>
              <a:t>webinar, </a:t>
            </a:r>
            <a:r>
              <a:rPr lang="en-US" sz="3200" dirty="0">
                <a:solidFill>
                  <a:schemeClr val="accent4">
                    <a:lumMod val="75000"/>
                  </a:schemeClr>
                </a:solidFill>
                <a:latin typeface="+mj-lt"/>
                <a:ea typeface="Calibri" panose="020F0502020204030204" pitchFamily="34" charset="0"/>
                <a:cs typeface="Arial" panose="020B0604020202020204" pitchFamily="34" charset="0"/>
              </a:rPr>
              <a:t>we begin with the assumption that racism and </a:t>
            </a:r>
            <a:r>
              <a:rPr lang="en-US" sz="3200" dirty="0" smtClean="0">
                <a:solidFill>
                  <a:schemeClr val="accent4">
                    <a:lumMod val="75000"/>
                  </a:schemeClr>
                </a:solidFill>
                <a:latin typeface="+mj-lt"/>
                <a:ea typeface="Calibri" panose="020F0502020204030204" pitchFamily="34" charset="0"/>
                <a:cs typeface="Arial" panose="020B0604020202020204" pitchFamily="34" charset="0"/>
              </a:rPr>
              <a:t>white </a:t>
            </a:r>
            <a:r>
              <a:rPr lang="en-US" sz="3200" dirty="0">
                <a:solidFill>
                  <a:schemeClr val="accent4">
                    <a:lumMod val="75000"/>
                  </a:schemeClr>
                </a:solidFill>
                <a:latin typeface="+mj-lt"/>
                <a:ea typeface="Calibri" panose="020F0502020204030204" pitchFamily="34" charset="0"/>
                <a:cs typeface="Arial" panose="020B0604020202020204" pitchFamily="34" charset="0"/>
              </a:rPr>
              <a:t>privilege are real and pervasive in US culture. </a:t>
            </a:r>
          </a:p>
        </p:txBody>
      </p:sp>
      <p:pic>
        <p:nvPicPr>
          <p:cNvPr id="18442" name="Picture 10" descr="Image result for pow">
            <a:extLst>
              <a:ext uri="{FF2B5EF4-FFF2-40B4-BE49-F238E27FC236}">
                <a16:creationId xmlns:a16="http://schemas.microsoft.com/office/drawing/2014/main" id="{BFD05240-9E57-4A0A-994C-61D12CB0D39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3960" y="3786060"/>
            <a:ext cx="3733800" cy="280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53951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53101"/>
            <a:ext cx="7467600" cy="793200"/>
          </a:xfrm>
        </p:spPr>
        <p:txBody>
          <a:bodyPr/>
          <a:lstStyle/>
          <a:p>
            <a:pPr algn="ctr"/>
            <a:r>
              <a:rPr lang="en-US" sz="3600" b="1" dirty="0" smtClean="0">
                <a:solidFill>
                  <a:srgbClr val="FFFFFF"/>
                </a:solidFill>
                <a:latin typeface="Arial"/>
              </a:rPr>
              <a:t>The Four Levels of Racism</a:t>
            </a:r>
            <a:r>
              <a:rPr lang="en-US" sz="3600" dirty="0" smtClean="0"/>
              <a:t/>
            </a:r>
            <a:br>
              <a:rPr lang="en-US" sz="3600" dirty="0" smtClean="0"/>
            </a:br>
            <a:endParaRPr lang="en-US" sz="3600" dirty="0"/>
          </a:p>
        </p:txBody>
      </p:sp>
      <p:grpSp>
        <p:nvGrpSpPr>
          <p:cNvPr id="4" name="Google Shape;115;p16"/>
          <p:cNvGrpSpPr/>
          <p:nvPr/>
        </p:nvGrpSpPr>
        <p:grpSpPr>
          <a:xfrm>
            <a:off x="1905001" y="1828800"/>
            <a:ext cx="4724400" cy="4114800"/>
            <a:chOff x="3082131" y="0"/>
            <a:chExt cx="4351338" cy="4351338"/>
          </a:xfrm>
        </p:grpSpPr>
        <p:sp>
          <p:nvSpPr>
            <p:cNvPr id="5" name="Google Shape;116;p16"/>
            <p:cNvSpPr/>
            <p:nvPr/>
          </p:nvSpPr>
          <p:spPr>
            <a:xfrm>
              <a:off x="3082131" y="0"/>
              <a:ext cx="4351338" cy="4351338"/>
            </a:xfrm>
            <a:prstGeom prst="ellipse">
              <a:avLst/>
            </a:prstGeom>
            <a:solidFill>
              <a:srgbClr val="00999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Google Shape;117;p16"/>
            <p:cNvSpPr txBox="1"/>
            <p:nvPr/>
          </p:nvSpPr>
          <p:spPr>
            <a:xfrm>
              <a:off x="4649482" y="217566"/>
              <a:ext cx="1216634" cy="652700"/>
            </a:xfrm>
            <a:prstGeom prst="rect">
              <a:avLst/>
            </a:prstGeom>
            <a:noFill/>
            <a:ln>
              <a:noFill/>
            </a:ln>
          </p:spPr>
          <p:txBody>
            <a:bodyPr spcFirstLastPara="1" wrap="square" lIns="128000" tIns="128000" rIns="128000" bIns="128000"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dirty="0" smtClean="0">
                  <a:solidFill>
                    <a:schemeClr val="lt1"/>
                  </a:solidFill>
                  <a:latin typeface="Calibri"/>
                  <a:ea typeface="Calibri"/>
                  <a:cs typeface="Calibri"/>
                  <a:sym typeface="Calibri"/>
                </a:rPr>
                <a:t>Ideological</a:t>
              </a:r>
              <a:endParaRPr dirty="0"/>
            </a:p>
          </p:txBody>
        </p:sp>
        <p:sp>
          <p:nvSpPr>
            <p:cNvPr id="7" name="Google Shape;118;p16"/>
            <p:cNvSpPr/>
            <p:nvPr/>
          </p:nvSpPr>
          <p:spPr>
            <a:xfrm>
              <a:off x="3517264" y="870267"/>
              <a:ext cx="3481070" cy="3481070"/>
            </a:xfrm>
            <a:prstGeom prst="ellipse">
              <a:avLst/>
            </a:prstGeom>
            <a:solidFill>
              <a:srgbClr val="7030A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Google Shape;119;p16"/>
            <p:cNvSpPr txBox="1"/>
            <p:nvPr/>
          </p:nvSpPr>
          <p:spPr>
            <a:xfrm>
              <a:off x="4649482" y="1079131"/>
              <a:ext cx="1216634" cy="626592"/>
            </a:xfrm>
            <a:prstGeom prst="rect">
              <a:avLst/>
            </a:prstGeom>
            <a:noFill/>
            <a:ln>
              <a:noFill/>
            </a:ln>
          </p:spPr>
          <p:txBody>
            <a:bodyPr spcFirstLastPara="1" wrap="square" lIns="113775" tIns="113775" rIns="113775" bIns="113775"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1500" b="1" dirty="0" smtClean="0">
                  <a:solidFill>
                    <a:schemeClr val="lt1"/>
                  </a:solidFill>
                  <a:latin typeface="Calibri"/>
                  <a:ea typeface="Calibri"/>
                  <a:cs typeface="Calibri"/>
                  <a:sym typeface="Calibri"/>
                </a:rPr>
                <a:t>Institutional</a:t>
              </a:r>
              <a:endParaRPr dirty="0"/>
            </a:p>
          </p:txBody>
        </p:sp>
        <p:sp>
          <p:nvSpPr>
            <p:cNvPr id="9" name="Google Shape;120;p16"/>
            <p:cNvSpPr/>
            <p:nvPr/>
          </p:nvSpPr>
          <p:spPr>
            <a:xfrm>
              <a:off x="3952398" y="1740535"/>
              <a:ext cx="2610802" cy="2610802"/>
            </a:xfrm>
            <a:prstGeom prst="ellipse">
              <a:avLst/>
            </a:prstGeom>
            <a:solidFill>
              <a:srgbClr val="99009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Google Shape;121;p16"/>
            <p:cNvSpPr txBox="1"/>
            <p:nvPr/>
          </p:nvSpPr>
          <p:spPr>
            <a:xfrm>
              <a:off x="4649482" y="1936345"/>
              <a:ext cx="1216634" cy="587430"/>
            </a:xfrm>
            <a:prstGeom prst="rect">
              <a:avLst/>
            </a:prstGeom>
            <a:noFill/>
            <a:ln>
              <a:noFill/>
            </a:ln>
          </p:spPr>
          <p:txBody>
            <a:bodyPr spcFirstLastPara="1" wrap="square" lIns="99550" tIns="99550" rIns="99550" bIns="99550"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n-US" sz="1400" b="1">
                  <a:solidFill>
                    <a:schemeClr val="lt1"/>
                  </a:solidFill>
                  <a:latin typeface="Calibri"/>
                  <a:ea typeface="Calibri"/>
                  <a:cs typeface="Calibri"/>
                  <a:sym typeface="Calibri"/>
                </a:rPr>
                <a:t>Interpersonal</a:t>
              </a:r>
              <a:endParaRPr/>
            </a:p>
          </p:txBody>
        </p:sp>
        <p:sp>
          <p:nvSpPr>
            <p:cNvPr id="11" name="Google Shape;122;p16"/>
            <p:cNvSpPr/>
            <p:nvPr/>
          </p:nvSpPr>
          <p:spPr>
            <a:xfrm>
              <a:off x="4387532" y="2610802"/>
              <a:ext cx="1740535" cy="1740535"/>
            </a:xfrm>
            <a:prstGeom prst="ellipse">
              <a:avLst/>
            </a:prstGeom>
            <a:solidFill>
              <a:srgbClr val="0070C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Google Shape;123;p16"/>
            <p:cNvSpPr txBox="1"/>
            <p:nvPr/>
          </p:nvSpPr>
          <p:spPr>
            <a:xfrm>
              <a:off x="4642427" y="3045936"/>
              <a:ext cx="1230744" cy="870267"/>
            </a:xfrm>
            <a:prstGeom prst="rect">
              <a:avLst/>
            </a:prstGeom>
            <a:noFill/>
            <a:ln>
              <a:noFill/>
            </a:ln>
          </p:spPr>
          <p:txBody>
            <a:bodyPr spcFirstLastPara="1" wrap="square" lIns="113775" tIns="113775" rIns="113775" bIns="113775"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1600" b="1" dirty="0" smtClean="0">
                  <a:solidFill>
                    <a:schemeClr val="lt1"/>
                  </a:solidFill>
                  <a:latin typeface="Calibri"/>
                  <a:ea typeface="Calibri"/>
                  <a:cs typeface="Calibri"/>
                  <a:sym typeface="Calibri"/>
                </a:rPr>
                <a:t>Internalized</a:t>
              </a:r>
              <a:endParaRPr dirty="0"/>
            </a:p>
          </p:txBody>
        </p:sp>
      </p:grpSp>
      <p:sp>
        <p:nvSpPr>
          <p:cNvPr id="3" name="TextBox 2"/>
          <p:cNvSpPr txBox="1"/>
          <p:nvPr/>
        </p:nvSpPr>
        <p:spPr>
          <a:xfrm>
            <a:off x="5224152" y="5716859"/>
            <a:ext cx="3102461" cy="738664"/>
          </a:xfrm>
          <a:prstGeom prst="rect">
            <a:avLst/>
          </a:prstGeom>
          <a:noFill/>
        </p:spPr>
        <p:txBody>
          <a:bodyPr wrap="square" rtlCol="0">
            <a:spAutoFit/>
          </a:bodyPr>
          <a:lstStyle/>
          <a:p>
            <a:r>
              <a:rPr lang="en-US" sz="1400" dirty="0" smtClean="0"/>
              <a:t>Believing and acting out oppressive stereotypes about themselves and their group.</a:t>
            </a:r>
            <a:endParaRPr lang="en-US" sz="1400" dirty="0"/>
          </a:p>
        </p:txBody>
      </p:sp>
      <p:sp>
        <p:nvSpPr>
          <p:cNvPr id="14" name="TextBox 13"/>
          <p:cNvSpPr txBox="1"/>
          <p:nvPr/>
        </p:nvSpPr>
        <p:spPr>
          <a:xfrm>
            <a:off x="96822" y="4709159"/>
            <a:ext cx="2788919" cy="523220"/>
          </a:xfrm>
          <a:prstGeom prst="rect">
            <a:avLst/>
          </a:prstGeom>
          <a:noFill/>
        </p:spPr>
        <p:txBody>
          <a:bodyPr wrap="square" rtlCol="0">
            <a:spAutoFit/>
          </a:bodyPr>
          <a:lstStyle/>
          <a:p>
            <a:r>
              <a:rPr lang="en-US" sz="1400" dirty="0" smtClean="0"/>
              <a:t>What we do, our </a:t>
            </a:r>
          </a:p>
          <a:p>
            <a:r>
              <a:rPr lang="en-US" sz="1400" dirty="0" smtClean="0"/>
              <a:t>interactions with others</a:t>
            </a:r>
            <a:endParaRPr lang="en-US" sz="1400" dirty="0"/>
          </a:p>
        </p:txBody>
      </p:sp>
      <p:sp>
        <p:nvSpPr>
          <p:cNvPr id="15" name="TextBox 14"/>
          <p:cNvSpPr txBox="1"/>
          <p:nvPr/>
        </p:nvSpPr>
        <p:spPr>
          <a:xfrm>
            <a:off x="6593540" y="3132984"/>
            <a:ext cx="2380129" cy="523220"/>
          </a:xfrm>
          <a:prstGeom prst="rect">
            <a:avLst/>
          </a:prstGeom>
          <a:noFill/>
        </p:spPr>
        <p:txBody>
          <a:bodyPr wrap="square" rtlCol="0">
            <a:spAutoFit/>
          </a:bodyPr>
          <a:lstStyle/>
          <a:p>
            <a:r>
              <a:rPr lang="en-US" sz="1400" dirty="0" smtClean="0"/>
              <a:t>Control of resources and power, laws and policies</a:t>
            </a:r>
            <a:endParaRPr lang="en-US" sz="1400" dirty="0"/>
          </a:p>
        </p:txBody>
      </p:sp>
      <p:sp>
        <p:nvSpPr>
          <p:cNvPr id="16" name="TextBox 15"/>
          <p:cNvSpPr txBox="1"/>
          <p:nvPr/>
        </p:nvSpPr>
        <p:spPr>
          <a:xfrm>
            <a:off x="457200" y="1828799"/>
            <a:ext cx="2632266" cy="553998"/>
          </a:xfrm>
          <a:prstGeom prst="rect">
            <a:avLst/>
          </a:prstGeom>
          <a:noFill/>
        </p:spPr>
        <p:txBody>
          <a:bodyPr wrap="square" rtlCol="0">
            <a:spAutoFit/>
          </a:bodyPr>
          <a:lstStyle/>
          <a:p>
            <a:r>
              <a:rPr lang="en-US" sz="1400" dirty="0" smtClean="0"/>
              <a:t>Norms and beliefs about what is good, right</a:t>
            </a:r>
            <a:r>
              <a:rPr lang="en-US" sz="1400" dirty="0"/>
              <a:t> </a:t>
            </a:r>
            <a:r>
              <a:rPr lang="en-US" sz="1400" dirty="0" smtClean="0"/>
              <a:t>or beautiful</a:t>
            </a:r>
            <a:r>
              <a:rPr lang="en-US" sz="1600" dirty="0" smtClean="0"/>
              <a:t>. </a:t>
            </a:r>
            <a:endParaRPr lang="en-US" sz="1600" dirty="0"/>
          </a:p>
        </p:txBody>
      </p:sp>
    </p:spTree>
    <p:extLst>
      <p:ext uri="{BB962C8B-B14F-4D97-AF65-F5344CB8AC3E}">
        <p14:creationId xmlns:p14="http://schemas.microsoft.com/office/powerpoint/2010/main" val="389418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CustomShape 1"/>
          <p:cNvSpPr/>
          <p:nvPr/>
        </p:nvSpPr>
        <p:spPr>
          <a:xfrm>
            <a:off x="320040" y="-67680"/>
            <a:ext cx="7886160" cy="1324800"/>
          </a:xfrm>
          <a:prstGeom prst="rect">
            <a:avLst/>
          </a:prstGeom>
          <a:noFill/>
          <a:ln>
            <a:noFill/>
          </a:ln>
        </p:spPr>
        <p:txBody>
          <a:bodyPr lIns="0" tIns="0" rIns="0" bIns="0" anchor="b"/>
          <a:lstStyle/>
          <a:p>
            <a:pPr algn="ctr">
              <a:lnSpc>
                <a:spcPct val="100000"/>
              </a:lnSpc>
            </a:pPr>
            <a:r>
              <a:rPr lang="en-US" sz="3600" b="1" dirty="0" smtClean="0">
                <a:solidFill>
                  <a:srgbClr val="FFFFFF"/>
                </a:solidFill>
                <a:latin typeface="Arial"/>
              </a:rPr>
              <a:t>Common Language</a:t>
            </a:r>
            <a:endParaRPr dirty="0"/>
          </a:p>
        </p:txBody>
      </p:sp>
      <p:sp>
        <p:nvSpPr>
          <p:cNvPr id="307" name="CustomShape 2"/>
          <p:cNvSpPr/>
          <p:nvPr/>
        </p:nvSpPr>
        <p:spPr>
          <a:xfrm>
            <a:off x="1177020" y="2667000"/>
            <a:ext cx="6172200" cy="2514600"/>
          </a:xfrm>
          <a:prstGeom prst="rect">
            <a:avLst/>
          </a:prstGeom>
          <a:noFill/>
          <a:ln>
            <a:noFill/>
          </a:ln>
        </p:spPr>
        <p:txBody>
          <a:bodyPr lIns="0" tIns="0" rIns="0" bIns="0"/>
          <a:lstStyle/>
          <a:p>
            <a:pPr algn="ctr">
              <a:lnSpc>
                <a:spcPct val="100000"/>
              </a:lnSpc>
            </a:pPr>
            <a:r>
              <a:rPr lang="en-US" sz="6000" b="1" dirty="0" smtClean="0">
                <a:solidFill>
                  <a:schemeClr val="accent4">
                    <a:lumMod val="75000"/>
                  </a:schemeClr>
                </a:solidFill>
                <a:latin typeface="+mj-lt"/>
              </a:rPr>
              <a:t>Diversity</a:t>
            </a:r>
            <a:endParaRPr sz="6000" b="1" dirty="0">
              <a:solidFill>
                <a:schemeClr val="accent4">
                  <a:lumMod val="75000"/>
                </a:schemeClr>
              </a:solidFill>
              <a:latin typeface="+mj-lt"/>
            </a:endParaRPr>
          </a:p>
          <a:p>
            <a:pPr algn="ctr">
              <a:lnSpc>
                <a:spcPct val="100000"/>
              </a:lnSpc>
            </a:pPr>
            <a:r>
              <a:rPr lang="en-US" sz="6000" b="1" dirty="0" smtClean="0">
                <a:solidFill>
                  <a:schemeClr val="accent4">
                    <a:lumMod val="75000"/>
                  </a:schemeClr>
                </a:solidFill>
                <a:latin typeface="+mj-lt"/>
              </a:rPr>
              <a:t>Inclusion</a:t>
            </a:r>
            <a:endParaRPr sz="6000" b="1" dirty="0">
              <a:solidFill>
                <a:schemeClr val="accent4">
                  <a:lumMod val="75000"/>
                </a:schemeClr>
              </a:solidFill>
              <a:latin typeface="+mj-lt"/>
            </a:endParaRPr>
          </a:p>
          <a:p>
            <a:pPr>
              <a:lnSpc>
                <a:spcPct val="90000"/>
              </a:lnSpc>
            </a:pPr>
            <a:endParaRPr dirty="0"/>
          </a:p>
        </p:txBody>
      </p:sp>
    </p:spTree>
    <p:extLst>
      <p:ext uri="{BB962C8B-B14F-4D97-AF65-F5344CB8AC3E}">
        <p14:creationId xmlns:p14="http://schemas.microsoft.com/office/powerpoint/2010/main" val="3952725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7"/>
                                        </p:tgtEl>
                                        <p:attrNameLst>
                                          <p:attrName>style.visibility</p:attrName>
                                        </p:attrNameLst>
                                      </p:cBhvr>
                                      <p:to>
                                        <p:strVal val="visible"/>
                                      </p:to>
                                    </p:set>
                                    <p:animEffect transition="in" filter="fade">
                                      <p:cBhvr>
                                        <p:cTn id="7" dur="1000"/>
                                        <p:tgtEl>
                                          <p:spTgt spid="307"/>
                                        </p:tgtEl>
                                      </p:cBhvr>
                                    </p:animEffect>
                                    <p:anim calcmode="lin" valueType="num">
                                      <p:cBhvr>
                                        <p:cTn id="8" dur="1000" fill="hold"/>
                                        <p:tgtEl>
                                          <p:spTgt spid="307"/>
                                        </p:tgtEl>
                                        <p:attrNameLst>
                                          <p:attrName>ppt_x</p:attrName>
                                        </p:attrNameLst>
                                      </p:cBhvr>
                                      <p:tavLst>
                                        <p:tav tm="0">
                                          <p:val>
                                            <p:strVal val="#ppt_x"/>
                                          </p:val>
                                        </p:tav>
                                        <p:tav tm="100000">
                                          <p:val>
                                            <p:strVal val="#ppt_x"/>
                                          </p:val>
                                        </p:tav>
                                      </p:tavLst>
                                    </p:anim>
                                    <p:anim calcmode="lin" valueType="num">
                                      <p:cBhvr>
                                        <p:cTn id="9" dur="1000" fill="hold"/>
                                        <p:tgtEl>
                                          <p:spTgt spid="3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CustomShape 1"/>
          <p:cNvSpPr/>
          <p:nvPr/>
        </p:nvSpPr>
        <p:spPr>
          <a:xfrm>
            <a:off x="320040" y="594720"/>
            <a:ext cx="7886160" cy="662400"/>
          </a:xfrm>
          <a:prstGeom prst="rect">
            <a:avLst/>
          </a:prstGeom>
          <a:noFill/>
          <a:ln>
            <a:noFill/>
          </a:ln>
        </p:spPr>
        <p:txBody>
          <a:bodyPr lIns="0" tIns="0" rIns="0" bIns="0" anchor="b"/>
          <a:lstStyle/>
          <a:p>
            <a:pPr algn="ctr">
              <a:lnSpc>
                <a:spcPct val="100000"/>
              </a:lnSpc>
            </a:pPr>
            <a:r>
              <a:rPr lang="en-US" sz="4400" b="1" dirty="0">
                <a:solidFill>
                  <a:srgbClr val="FFFFFF"/>
                </a:solidFill>
                <a:latin typeface="+mj-lt"/>
              </a:rPr>
              <a:t>Diversity</a:t>
            </a:r>
            <a:endParaRPr sz="4400" dirty="0">
              <a:latin typeface="+mj-lt"/>
            </a:endParaRPr>
          </a:p>
        </p:txBody>
      </p:sp>
      <p:sp>
        <p:nvSpPr>
          <p:cNvPr id="309" name="CustomShape 2"/>
          <p:cNvSpPr/>
          <p:nvPr/>
        </p:nvSpPr>
        <p:spPr>
          <a:xfrm>
            <a:off x="1066800" y="2438400"/>
            <a:ext cx="6473520" cy="2208120"/>
          </a:xfrm>
          <a:prstGeom prst="rect">
            <a:avLst/>
          </a:prstGeom>
          <a:noFill/>
          <a:ln>
            <a:noFill/>
          </a:ln>
        </p:spPr>
        <p:txBody>
          <a:bodyPr lIns="0" tIns="0" rIns="0" bIns="0"/>
          <a:lstStyle/>
          <a:p>
            <a:pPr algn="ctr">
              <a:lnSpc>
                <a:spcPct val="100000"/>
              </a:lnSpc>
            </a:pPr>
            <a:r>
              <a:rPr lang="en-US" sz="6000" b="1" dirty="0" smtClean="0">
                <a:solidFill>
                  <a:schemeClr val="accent4">
                    <a:lumMod val="75000"/>
                  </a:schemeClr>
                </a:solidFill>
                <a:latin typeface="+mj-lt"/>
              </a:rPr>
              <a:t>Individual  </a:t>
            </a:r>
          </a:p>
          <a:p>
            <a:pPr algn="ctr">
              <a:lnSpc>
                <a:spcPct val="100000"/>
              </a:lnSpc>
            </a:pPr>
            <a:r>
              <a:rPr lang="en-US" sz="6000" b="1" dirty="0" smtClean="0">
                <a:solidFill>
                  <a:schemeClr val="accent4">
                    <a:lumMod val="75000"/>
                  </a:schemeClr>
                </a:solidFill>
                <a:latin typeface="+mj-lt"/>
              </a:rPr>
              <a:t>Representational </a:t>
            </a:r>
          </a:p>
          <a:p>
            <a:pPr algn="ctr">
              <a:lnSpc>
                <a:spcPct val="100000"/>
              </a:lnSpc>
            </a:pPr>
            <a:r>
              <a:rPr lang="en-US" sz="6000" b="1" dirty="0" smtClean="0">
                <a:solidFill>
                  <a:schemeClr val="accent4">
                    <a:lumMod val="75000"/>
                  </a:schemeClr>
                </a:solidFill>
                <a:latin typeface="+mj-lt"/>
              </a:rPr>
              <a:t>Transactional</a:t>
            </a:r>
            <a:endParaRPr sz="6000" b="1" dirty="0">
              <a:solidFill>
                <a:schemeClr val="accent4">
                  <a:lumMod val="75000"/>
                </a:schemeClr>
              </a:solidFill>
              <a:latin typeface="+mj-lt"/>
            </a:endParaRPr>
          </a:p>
          <a:p>
            <a:pPr>
              <a:lnSpc>
                <a:spcPct val="100000"/>
              </a:lnSpc>
            </a:pPr>
            <a:endParaRPr dirty="0"/>
          </a:p>
        </p:txBody>
      </p:sp>
    </p:spTree>
    <p:extLst>
      <p:ext uri="{BB962C8B-B14F-4D97-AF65-F5344CB8AC3E}">
        <p14:creationId xmlns:p14="http://schemas.microsoft.com/office/powerpoint/2010/main" val="1712755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9"/>
                                        </p:tgtEl>
                                        <p:attrNameLst>
                                          <p:attrName>style.visibility</p:attrName>
                                        </p:attrNameLst>
                                      </p:cBhvr>
                                      <p:to>
                                        <p:strVal val="visible"/>
                                      </p:to>
                                    </p:set>
                                    <p:animEffect transition="in" filter="fade">
                                      <p:cBhvr>
                                        <p:cTn id="7" dur="1000"/>
                                        <p:tgtEl>
                                          <p:spTgt spid="309"/>
                                        </p:tgtEl>
                                      </p:cBhvr>
                                    </p:animEffect>
                                    <p:anim calcmode="lin" valueType="num">
                                      <p:cBhvr>
                                        <p:cTn id="8" dur="1000" fill="hold"/>
                                        <p:tgtEl>
                                          <p:spTgt spid="309"/>
                                        </p:tgtEl>
                                        <p:attrNameLst>
                                          <p:attrName>ppt_x</p:attrName>
                                        </p:attrNameLst>
                                      </p:cBhvr>
                                      <p:tavLst>
                                        <p:tav tm="0">
                                          <p:val>
                                            <p:strVal val="#ppt_x"/>
                                          </p:val>
                                        </p:tav>
                                        <p:tav tm="100000">
                                          <p:val>
                                            <p:strVal val="#ppt_x"/>
                                          </p:val>
                                        </p:tav>
                                      </p:tavLst>
                                    </p:anim>
                                    <p:anim calcmode="lin" valueType="num">
                                      <p:cBhvr>
                                        <p:cTn id="9" dur="1000" fill="hold"/>
                                        <p:tgtEl>
                                          <p:spTgt spid="3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diversity word cloud">
            <a:extLst>
              <a:ext uri="{FF2B5EF4-FFF2-40B4-BE49-F238E27FC236}">
                <a16:creationId xmlns:a16="http://schemas.microsoft.com/office/drawing/2014/main" id="{E3C2B655-27E0-4C27-8560-B035FAE7C82C}"/>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371600" y="1585041"/>
            <a:ext cx="5410200" cy="4495118"/>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03655BA3-B56D-4910-B12B-0BDBE615AF1C}"/>
              </a:ext>
            </a:extLst>
          </p:cNvPr>
          <p:cNvSpPr txBox="1">
            <a:spLocks/>
          </p:cNvSpPr>
          <p:nvPr/>
        </p:nvSpPr>
        <p:spPr>
          <a:xfrm>
            <a:off x="5715000" y="1905000"/>
            <a:ext cx="3124200" cy="4166194"/>
          </a:xfrm>
        </p:spPr>
        <p:txBody>
          <a:bodyPr>
            <a:noAutofit/>
          </a:bodyPr>
          <a:lstStyle/>
          <a:p>
            <a:endParaRPr lang="en-US" sz="2400" kern="0" dirty="0">
              <a:solidFill>
                <a:sysClr val="windowText" lastClr="000000"/>
              </a:solidFill>
            </a:endParaRPr>
          </a:p>
        </p:txBody>
      </p:sp>
      <p:sp>
        <p:nvSpPr>
          <p:cNvPr id="9" name="CustomShape 1">
            <a:extLst>
              <a:ext uri="{FF2B5EF4-FFF2-40B4-BE49-F238E27FC236}">
                <a16:creationId xmlns:a16="http://schemas.microsoft.com/office/drawing/2014/main" id="{871261DE-710C-4704-8EC2-C28F01FF18BA}"/>
              </a:ext>
            </a:extLst>
          </p:cNvPr>
          <p:cNvSpPr/>
          <p:nvPr/>
        </p:nvSpPr>
        <p:spPr>
          <a:xfrm>
            <a:off x="320040" y="-67680"/>
            <a:ext cx="7886160" cy="1058280"/>
          </a:xfrm>
          <a:prstGeom prst="rect">
            <a:avLst/>
          </a:prstGeom>
          <a:noFill/>
          <a:ln>
            <a:noFill/>
          </a:ln>
        </p:spPr>
        <p:txBody>
          <a:bodyPr lIns="0" tIns="0" rIns="0" bIns="0" anchor="b"/>
          <a:lstStyle/>
          <a:p>
            <a:pPr algn="ctr">
              <a:lnSpc>
                <a:spcPct val="100000"/>
              </a:lnSpc>
            </a:pPr>
            <a:r>
              <a:rPr lang="en-US" sz="4400" b="1" dirty="0">
                <a:solidFill>
                  <a:srgbClr val="FFFFFF"/>
                </a:solidFill>
                <a:latin typeface="Arial"/>
              </a:rPr>
              <a:t>Diversity</a:t>
            </a:r>
            <a:endParaRPr sz="4400" dirty="0"/>
          </a:p>
        </p:txBody>
      </p:sp>
    </p:spTree>
    <p:extLst>
      <p:ext uri="{BB962C8B-B14F-4D97-AF65-F5344CB8AC3E}">
        <p14:creationId xmlns:p14="http://schemas.microsoft.com/office/powerpoint/2010/main" val="2793128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57200"/>
            <a:ext cx="9144000" cy="646331"/>
          </a:xfrm>
          <a:prstGeom prst="rect">
            <a:avLst/>
          </a:prstGeom>
        </p:spPr>
        <p:txBody>
          <a:bodyPr wrap="square">
            <a:spAutoFit/>
          </a:bodyPr>
          <a:lstStyle/>
          <a:p>
            <a:pPr algn="ctr"/>
            <a:r>
              <a:rPr lang="en-US" sz="3600" b="1" dirty="0" smtClean="0">
                <a:solidFill>
                  <a:schemeClr val="bg1"/>
                </a:solidFill>
              </a:rPr>
              <a:t>Diversity-focused questions</a:t>
            </a:r>
            <a:endParaRPr lang="en-US" sz="3600" b="1" dirty="0">
              <a:solidFill>
                <a:schemeClr val="bg1"/>
              </a:solidFill>
            </a:endParaRPr>
          </a:p>
        </p:txBody>
      </p:sp>
      <p:sp>
        <p:nvSpPr>
          <p:cNvPr id="4" name="Rectangle 3"/>
          <p:cNvSpPr/>
          <p:nvPr/>
        </p:nvSpPr>
        <p:spPr>
          <a:xfrm>
            <a:off x="533400" y="2209800"/>
            <a:ext cx="8229600" cy="3908762"/>
          </a:xfrm>
          <a:prstGeom prst="rect">
            <a:avLst/>
          </a:prstGeom>
        </p:spPr>
        <p:txBody>
          <a:bodyPr wrap="square">
            <a:spAutoFit/>
          </a:bodyPr>
          <a:lstStyle/>
          <a:p>
            <a:pPr marL="457200" indent="-457200">
              <a:buFont typeface="Arial" panose="020B0604020202020204" pitchFamily="34" charset="0"/>
              <a:buChar char="•"/>
            </a:pPr>
            <a:r>
              <a:rPr lang="en-US" sz="2800" dirty="0" smtClean="0">
                <a:solidFill>
                  <a:schemeClr val="accent4">
                    <a:lumMod val="75000"/>
                  </a:schemeClr>
                </a:solidFill>
                <a:latin typeface="+mj-lt"/>
              </a:rPr>
              <a:t>How can we attract a more “diverse” pool of  candidates?</a:t>
            </a:r>
          </a:p>
          <a:p>
            <a:pPr marL="457200" indent="-457200">
              <a:buFont typeface="Arial" panose="020B0604020202020204" pitchFamily="34" charset="0"/>
              <a:buChar char="•"/>
            </a:pPr>
            <a:r>
              <a:rPr lang="en-US" sz="2800" dirty="0">
                <a:solidFill>
                  <a:schemeClr val="accent4">
                    <a:lumMod val="75000"/>
                  </a:schemeClr>
                </a:solidFill>
                <a:latin typeface="+mj-lt"/>
              </a:rPr>
              <a:t>Number of outreach and recruitment activities (door knocking, house meetings, phone calls</a:t>
            </a:r>
            <a:r>
              <a:rPr lang="en-US" sz="2800" dirty="0" smtClean="0">
                <a:solidFill>
                  <a:schemeClr val="accent4">
                    <a:lumMod val="75000"/>
                  </a:schemeClr>
                </a:solidFill>
                <a:latin typeface="+mj-lt"/>
              </a:rPr>
              <a:t>).</a:t>
            </a:r>
          </a:p>
          <a:p>
            <a:pPr marL="457200" indent="-457200">
              <a:buFont typeface="Arial" panose="020B0604020202020204" pitchFamily="34" charset="0"/>
              <a:buChar char="•"/>
            </a:pPr>
            <a:r>
              <a:rPr lang="en-US" sz="2800" dirty="0" smtClean="0">
                <a:solidFill>
                  <a:schemeClr val="accent4">
                    <a:lumMod val="75000"/>
                  </a:schemeClr>
                </a:solidFill>
                <a:latin typeface="+mj-lt"/>
              </a:rPr>
              <a:t>Number of leaders </a:t>
            </a:r>
            <a:r>
              <a:rPr lang="en-US" sz="2800" dirty="0">
                <a:solidFill>
                  <a:schemeClr val="accent4">
                    <a:lumMod val="75000"/>
                  </a:schemeClr>
                </a:solidFill>
                <a:latin typeface="+mj-lt"/>
              </a:rPr>
              <a:t>participating on committees, boards, and other leadership </a:t>
            </a:r>
            <a:r>
              <a:rPr lang="en-US" sz="2800" dirty="0" smtClean="0">
                <a:solidFill>
                  <a:schemeClr val="accent4">
                    <a:lumMod val="75000"/>
                  </a:schemeClr>
                </a:solidFill>
                <a:latin typeface="+mj-lt"/>
              </a:rPr>
              <a:t>positions.</a:t>
            </a:r>
          </a:p>
          <a:p>
            <a:pPr algn="ctr"/>
            <a:endParaRPr lang="en-US" sz="4000" b="1" dirty="0">
              <a:solidFill>
                <a:schemeClr val="accent4">
                  <a:lumMod val="75000"/>
                </a:schemeClr>
              </a:solidFill>
              <a:latin typeface="+mj-lt"/>
            </a:endParaRPr>
          </a:p>
          <a:p>
            <a:pPr algn="ctr"/>
            <a:endParaRPr lang="en-US" sz="4000" b="1" dirty="0">
              <a:solidFill>
                <a:schemeClr val="accent4">
                  <a:lumMod val="75000"/>
                </a:schemeClr>
              </a:solidFill>
              <a:latin typeface="+mj-lt"/>
            </a:endParaRPr>
          </a:p>
        </p:txBody>
      </p:sp>
    </p:spTree>
    <p:extLst>
      <p:ext uri="{BB962C8B-B14F-4D97-AF65-F5344CB8AC3E}">
        <p14:creationId xmlns:p14="http://schemas.microsoft.com/office/powerpoint/2010/main" val="48028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9754</TotalTime>
  <Words>1634</Words>
  <Application>Microsoft Office PowerPoint</Application>
  <PresentationFormat>On-screen Show (4:3)</PresentationFormat>
  <Paragraphs>228</Paragraphs>
  <Slides>25</Slides>
  <Notes>23</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25</vt:i4>
      </vt:variant>
    </vt:vector>
  </HeadingPairs>
  <TitlesOfParts>
    <vt:vector size="33" baseType="lpstr">
      <vt:lpstr>Arial</vt:lpstr>
      <vt:lpstr>Calibri</vt:lpstr>
      <vt:lpstr>DejaVu Sans</vt:lpstr>
      <vt:lpstr>StarSymbol</vt:lpstr>
      <vt:lpstr>Office Theme</vt:lpstr>
      <vt:lpstr>Office Theme</vt:lpstr>
      <vt:lpstr>Office Theme</vt:lpstr>
      <vt:lpstr>Office Theme</vt:lpstr>
      <vt:lpstr>PowerPoint Presentation</vt:lpstr>
      <vt:lpstr>PowerPoint Presentation</vt:lpstr>
      <vt:lpstr>PowerPoint Presentation</vt:lpstr>
      <vt:lpstr>PowerPoint Presentation</vt:lpstr>
      <vt:lpstr>The Four Levels of Racism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White Supremacy Culture within organizations</vt:lpstr>
      <vt:lpstr>Iceberg Model</vt:lpstr>
      <vt:lpstr> Culture &gt; Strategy</vt:lpstr>
      <vt:lpstr>Exploring Dimensions of Your Organization</vt:lpstr>
      <vt:lpstr>Exploring Dimensions of Your Organization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Trina Jackson</dc:creator>
  <cp:lastModifiedBy>Trina Jackson</cp:lastModifiedBy>
  <cp:revision>188</cp:revision>
  <cp:lastPrinted>2018-07-30T21:17:38Z</cp:lastPrinted>
  <dcterms:modified xsi:type="dcterms:W3CDTF">2018-08-01T13:37:11Z</dcterms:modified>
</cp:coreProperties>
</file>