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85" r:id="rId3"/>
    <p:sldId id="257" r:id="rId4"/>
    <p:sldId id="278" r:id="rId5"/>
    <p:sldId id="259" r:id="rId6"/>
    <p:sldId id="260" r:id="rId7"/>
    <p:sldId id="295" r:id="rId8"/>
    <p:sldId id="261" r:id="rId9"/>
    <p:sldId id="262" r:id="rId10"/>
    <p:sldId id="263" r:id="rId11"/>
    <p:sldId id="290" r:id="rId12"/>
    <p:sldId id="284" r:id="rId13"/>
    <p:sldId id="292" r:id="rId14"/>
    <p:sldId id="293" r:id="rId15"/>
    <p:sldId id="294" r:id="rId16"/>
    <p:sldId id="296" r:id="rId17"/>
    <p:sldId id="258" r:id="rId18"/>
    <p:sldId id="282" r:id="rId19"/>
    <p:sldId id="273" r:id="rId20"/>
    <p:sldId id="274" r:id="rId21"/>
    <p:sldId id="272" r:id="rId22"/>
    <p:sldId id="280" r:id="rId23"/>
    <p:sldId id="283" r:id="rId24"/>
    <p:sldId id="275" r:id="rId25"/>
    <p:sldId id="281" r:id="rId26"/>
    <p:sldId id="266" r:id="rId27"/>
    <p:sldId id="267" r:id="rId28"/>
    <p:sldId id="269" r:id="rId29"/>
    <p:sldId id="270" r:id="rId30"/>
    <p:sldId id="287" r:id="rId31"/>
    <p:sldId id="286" r:id="rId32"/>
    <p:sldId id="277"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1" autoAdjust="0"/>
    <p:restoredTop sz="88550" autoAdjust="0"/>
  </p:normalViewPr>
  <p:slideViewPr>
    <p:cSldViewPr snapToGrid="0">
      <p:cViewPr varScale="1">
        <p:scale>
          <a:sx n="46" d="100"/>
          <a:sy n="46" d="100"/>
        </p:scale>
        <p:origin x="1042" y="48"/>
      </p:cViewPr>
      <p:guideLst/>
    </p:cSldViewPr>
  </p:slideViewPr>
  <p:outlineViewPr>
    <p:cViewPr>
      <p:scale>
        <a:sx n="33" d="100"/>
        <a:sy n="33" d="100"/>
      </p:scale>
      <p:origin x="0" y="-1683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1F8BC-6B52-4E49-B799-1A87383B2DB4}" type="datetimeFigureOut">
              <a:rPr lang="en-US" smtClean="0"/>
              <a:t>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CB0A7-758B-409D-9D2D-C91A558F6345}" type="slidenum">
              <a:rPr lang="en-US" smtClean="0"/>
              <a:t>‹#›</a:t>
            </a:fld>
            <a:endParaRPr lang="en-US"/>
          </a:p>
        </p:txBody>
      </p:sp>
    </p:spTree>
    <p:extLst>
      <p:ext uri="{BB962C8B-B14F-4D97-AF65-F5344CB8AC3E}">
        <p14:creationId xmlns:p14="http://schemas.microsoft.com/office/powerpoint/2010/main" val="424769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and MNN tells us the answers.</a:t>
            </a:r>
          </a:p>
        </p:txBody>
      </p:sp>
      <p:sp>
        <p:nvSpPr>
          <p:cNvPr id="4" name="Slide Number Placeholder 3"/>
          <p:cNvSpPr>
            <a:spLocks noGrp="1"/>
          </p:cNvSpPr>
          <p:nvPr>
            <p:ph type="sldNum" sz="quarter" idx="10"/>
          </p:nvPr>
        </p:nvSpPr>
        <p:spPr/>
        <p:txBody>
          <a:bodyPr/>
          <a:lstStyle/>
          <a:p>
            <a:fld id="{93FCB0A7-758B-409D-9D2D-C91A558F6345}" type="slidenum">
              <a:rPr lang="en-US" smtClean="0"/>
              <a:t>5</a:t>
            </a:fld>
            <a:endParaRPr lang="en-US"/>
          </a:p>
        </p:txBody>
      </p:sp>
    </p:spTree>
    <p:extLst>
      <p:ext uri="{BB962C8B-B14F-4D97-AF65-F5344CB8AC3E}">
        <p14:creationId xmlns:p14="http://schemas.microsoft.com/office/powerpoint/2010/main" val="253231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26</a:t>
            </a:fld>
            <a:endParaRPr lang="en-US"/>
          </a:p>
        </p:txBody>
      </p:sp>
    </p:spTree>
    <p:extLst>
      <p:ext uri="{BB962C8B-B14F-4D97-AF65-F5344CB8AC3E}">
        <p14:creationId xmlns:p14="http://schemas.microsoft.com/office/powerpoint/2010/main" val="219311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27</a:t>
            </a:fld>
            <a:endParaRPr lang="en-US"/>
          </a:p>
        </p:txBody>
      </p:sp>
    </p:spTree>
    <p:extLst>
      <p:ext uri="{BB962C8B-B14F-4D97-AF65-F5344CB8AC3E}">
        <p14:creationId xmlns:p14="http://schemas.microsoft.com/office/powerpoint/2010/main" val="316375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BYOD - A more mobile workforce is a more flexible and productive workforce. For this reason, business use of mobile devices is growing, and as these devices become vital tools to conduct business, more and more sensitive data is stored on them, and thus the risk associated with their use is growing. </a:t>
            </a:r>
          </a:p>
          <a:p>
            <a:endParaRPr lang="en-US" dirty="0"/>
          </a:p>
          <a:p>
            <a:r>
              <a:rPr lang="en-US" dirty="0"/>
              <a:t>Password Policy – protects you from cybercrime in your workplace. For example, employees need to change passwords every 3 months.</a:t>
            </a:r>
          </a:p>
          <a:p>
            <a:endParaRPr lang="en-US" dirty="0"/>
          </a:p>
          <a:p>
            <a:r>
              <a:rPr lang="en-US" dirty="0"/>
              <a:t>WISP- </a:t>
            </a:r>
            <a:r>
              <a:rPr lang="en-US" sz="1200" b="0" i="0" kern="1200" dirty="0">
                <a:solidFill>
                  <a:schemeClr val="tx1"/>
                </a:solidFill>
                <a:effectLst/>
                <a:latin typeface="+mn-lt"/>
                <a:ea typeface="+mn-ea"/>
                <a:cs typeface="+mn-cs"/>
              </a:rPr>
              <a:t>Note that this applies to “every person” and includes one-person companies through SMBs to large enterprises. If your company suffers a security breach and does not have a WISP, then things are probably not going to turn out well. Indeed, the penalties can be severe, and don’t expect to be let off with a slap of the wrist just because you are a small company.</a:t>
            </a:r>
          </a:p>
          <a:p>
            <a:r>
              <a:rPr lang="en-US" sz="1200" b="0" i="0" kern="1200" dirty="0">
                <a:solidFill>
                  <a:schemeClr val="tx1"/>
                </a:solidFill>
                <a:effectLst/>
                <a:latin typeface="+mn-lt"/>
                <a:ea typeface="+mn-ea"/>
                <a:cs typeface="+mn-cs"/>
              </a:rPr>
              <a:t>This happened to Ned Devine’s, the Irish pub that is a Boston landmark. The Briar Group, the company that owns Ned’s and several other popular venues, was fined $110,000 by the </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Attorney General to settle allegations that the restaurant chain “failed to take reasonable steps to protect its patrons’ personal information, thereby putting the payment card information of tens of thousands of consumers at risk.”</a:t>
            </a:r>
          </a:p>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31</a:t>
            </a:fld>
            <a:endParaRPr lang="en-US"/>
          </a:p>
        </p:txBody>
      </p:sp>
    </p:spTree>
    <p:extLst>
      <p:ext uri="{BB962C8B-B14F-4D97-AF65-F5344CB8AC3E}">
        <p14:creationId xmlns:p14="http://schemas.microsoft.com/office/powerpoint/2010/main" val="37795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11</a:t>
            </a:fld>
            <a:endParaRPr lang="en-US"/>
          </a:p>
        </p:txBody>
      </p:sp>
    </p:spTree>
    <p:extLst>
      <p:ext uri="{BB962C8B-B14F-4D97-AF65-F5344CB8AC3E}">
        <p14:creationId xmlns:p14="http://schemas.microsoft.com/office/powerpoint/2010/main" val="219440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Roca's</a:t>
            </a:r>
            <a:r>
              <a:rPr lang="en-US" sz="1200" b="0" i="0" kern="1200" dirty="0">
                <a:solidFill>
                  <a:schemeClr val="tx1"/>
                </a:solidFill>
                <a:effectLst/>
                <a:latin typeface="+mn-lt"/>
                <a:ea typeface="+mn-ea"/>
                <a:cs typeface="+mn-cs"/>
              </a:rPr>
              <a:t> Mission is to Disrupt the Cycle of Incarceration and Poverty by Helping Young People Transform Their Lives. We have been their IT service provider for some time now.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the past two years, Roca Inc. has been working with Tech Networks to review and consistently improve Roca’s security as part of an overall infrastructure upgrade. These preventative efforts ended up paying dividends when Roca was hit with a ransomware attack on Easter Sunday 2017. This attack made company files inaccessible, leaving most of their employees unable to work for several hours.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12</a:t>
            </a:fld>
            <a:endParaRPr lang="en-US"/>
          </a:p>
        </p:txBody>
      </p:sp>
    </p:spTree>
    <p:extLst>
      <p:ext uri="{BB962C8B-B14F-4D97-AF65-F5344CB8AC3E}">
        <p14:creationId xmlns:p14="http://schemas.microsoft.com/office/powerpoint/2010/main" val="281967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ransomware appears to have been introduced onto Roca’s network by a hacker using a password generator to infiltrate a staff account.  One of Roca’s employees then noticed the files on their network drive looked different and could not be opened.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Upon further investigation, our engineer confirmed that the files were encrypted and ransom notes had been posted in all file folders. The Business Continuity Plan developed jointly by Roca and Eric Harris, Tech Networks’ IT Director assigned to Roca, had anticipated the risk of such an event, and established a recovery procedure for Roca’s data in the event that the worst should happen.</a:t>
            </a:r>
          </a:p>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13</a:t>
            </a:fld>
            <a:endParaRPr lang="en-US"/>
          </a:p>
        </p:txBody>
      </p:sp>
    </p:spTree>
    <p:extLst>
      <p:ext uri="{BB962C8B-B14F-4D97-AF65-F5344CB8AC3E}">
        <p14:creationId xmlns:p14="http://schemas.microsoft.com/office/powerpoint/2010/main" val="232047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recovery procedure incorporated the following preventative measures: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file server had been configured to retain previous versions (shadow copies) of files with as much historical retention as possible.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Local backups were maintained.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Endpoint Security solution was kept up to date on client workstations and the File Server.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 robust password policy was implemented via group policy on the Domain.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File access Auditing was enabled on the File Server.</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Even with these measures in place, the ransomware was sophisticated enough to infect the server.</a:t>
            </a:r>
          </a:p>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14</a:t>
            </a:fld>
            <a:endParaRPr lang="en-US"/>
          </a:p>
        </p:txBody>
      </p:sp>
    </p:spTree>
    <p:extLst>
      <p:ext uri="{BB962C8B-B14F-4D97-AF65-F5344CB8AC3E}">
        <p14:creationId xmlns:p14="http://schemas.microsoft.com/office/powerpoint/2010/main" val="222267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Once the attack was recognized, Tech Networks staff immediately started working to isolate the affected machines to prevent further spread, and recover the infected files in order to get Roca back up and running. The first step was to find the user account that had been used to encrypt the files. Tech Networks then had all employees at Roca shutdown and unplug their workstations to remove them from the network. The most recent backup files were then restored, and checks made to ensure that there were no further signs of encrypted files or ransom notes. The user who had their account compromised had their computer wiped and then restored. With proper backups in place, the recovery process took only a few hours and the organization was back up and running, with no payment to the cybercriminals!</a:t>
            </a:r>
          </a:p>
          <a:p>
            <a:endParaRPr lang="en-US" dirty="0"/>
          </a:p>
          <a:p>
            <a:r>
              <a:rPr lang="en-US" dirty="0"/>
              <a:t>The ultimate key in beating ransomware is to prevent, not react.</a:t>
            </a:r>
          </a:p>
        </p:txBody>
      </p:sp>
      <p:sp>
        <p:nvSpPr>
          <p:cNvPr id="4" name="Slide Number Placeholder 3"/>
          <p:cNvSpPr>
            <a:spLocks noGrp="1"/>
          </p:cNvSpPr>
          <p:nvPr>
            <p:ph type="sldNum" sz="quarter" idx="10"/>
          </p:nvPr>
        </p:nvSpPr>
        <p:spPr/>
        <p:txBody>
          <a:bodyPr/>
          <a:lstStyle/>
          <a:p>
            <a:fld id="{93FCB0A7-758B-409D-9D2D-C91A558F6345}" type="slidenum">
              <a:rPr lang="en-US" smtClean="0"/>
              <a:t>15</a:t>
            </a:fld>
            <a:endParaRPr lang="en-US"/>
          </a:p>
        </p:txBody>
      </p:sp>
    </p:spTree>
    <p:extLst>
      <p:ext uri="{BB962C8B-B14F-4D97-AF65-F5344CB8AC3E}">
        <p14:creationId xmlns:p14="http://schemas.microsoft.com/office/powerpoint/2010/main" val="186713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17</a:t>
            </a:fld>
            <a:endParaRPr lang="en-US"/>
          </a:p>
        </p:txBody>
      </p:sp>
    </p:spTree>
    <p:extLst>
      <p:ext uri="{BB962C8B-B14F-4D97-AF65-F5344CB8AC3E}">
        <p14:creationId xmlns:p14="http://schemas.microsoft.com/office/powerpoint/2010/main" val="420645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strong passwords</a:t>
            </a:r>
          </a:p>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19</a:t>
            </a:fld>
            <a:endParaRPr lang="en-US"/>
          </a:p>
        </p:txBody>
      </p:sp>
    </p:spTree>
    <p:extLst>
      <p:ext uri="{BB962C8B-B14F-4D97-AF65-F5344CB8AC3E}">
        <p14:creationId xmlns:p14="http://schemas.microsoft.com/office/powerpoint/2010/main" val="365444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CB0A7-758B-409D-9D2D-C91A558F6345}" type="slidenum">
              <a:rPr lang="en-US" smtClean="0"/>
              <a:t>20</a:t>
            </a:fld>
            <a:endParaRPr lang="en-US"/>
          </a:p>
        </p:txBody>
      </p:sp>
    </p:spTree>
    <p:extLst>
      <p:ext uri="{BB962C8B-B14F-4D97-AF65-F5344CB8AC3E}">
        <p14:creationId xmlns:p14="http://schemas.microsoft.com/office/powerpoint/2010/main" val="392477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11/6/2017</a:t>
            </a:fld>
            <a:endParaRPr lang="en-US" dirty="0"/>
          </a:p>
        </p:txBody>
      </p:sp>
      <p:sp>
        <p:nvSpPr>
          <p:cNvPr id="5" name="Footer Placeholder 4"/>
          <p:cNvSpPr>
            <a:spLocks noGrp="1"/>
          </p:cNvSpPr>
          <p:nvPr>
            <p:ph type="ftr" sz="quarter" idx="11"/>
          </p:nvPr>
        </p:nvSpPr>
        <p:spPr/>
        <p:txBody>
          <a:bodyPr/>
          <a:lstStyle/>
          <a:p>
            <a:r>
              <a:rPr lang="en-US" dirty="0"/>
              <a:t>Presented by Tech Networks of Boston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11/6/2017</a:t>
            </a:fld>
            <a:endParaRPr lang="en-US" dirty="0"/>
          </a:p>
        </p:txBody>
      </p:sp>
      <p:sp>
        <p:nvSpPr>
          <p:cNvPr id="5" name="Footer Placeholder 4"/>
          <p:cNvSpPr>
            <a:spLocks noGrp="1"/>
          </p:cNvSpPr>
          <p:nvPr>
            <p:ph type="ftr" sz="quarter" idx="11"/>
          </p:nvPr>
        </p:nvSpPr>
        <p:spPr/>
        <p:txBody>
          <a:bodyPr/>
          <a:lstStyle/>
          <a:p>
            <a:r>
              <a:rPr lang="en-US" dirty="0"/>
              <a:t>Presented by Tech Networks of Boston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11/6/2017</a:t>
            </a:fld>
            <a:endParaRPr lang="en-US" dirty="0"/>
          </a:p>
        </p:txBody>
      </p:sp>
      <p:sp>
        <p:nvSpPr>
          <p:cNvPr id="6" name="Footer Placeholder 5"/>
          <p:cNvSpPr>
            <a:spLocks noGrp="1"/>
          </p:cNvSpPr>
          <p:nvPr>
            <p:ph type="ftr" sz="quarter" idx="11"/>
          </p:nvPr>
        </p:nvSpPr>
        <p:spPr/>
        <p:txBody>
          <a:bodyPr/>
          <a:lstStyle/>
          <a:p>
            <a:r>
              <a:rPr lang="en-US" dirty="0"/>
              <a:t>Presented by Tech Networks of Boston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11/6/2017</a:t>
            </a:fld>
            <a:endParaRPr lang="en-US" dirty="0"/>
          </a:p>
        </p:txBody>
      </p:sp>
      <p:sp>
        <p:nvSpPr>
          <p:cNvPr id="8" name="Footer Placeholder 7"/>
          <p:cNvSpPr>
            <a:spLocks noGrp="1"/>
          </p:cNvSpPr>
          <p:nvPr>
            <p:ph type="ftr" sz="quarter" idx="11"/>
          </p:nvPr>
        </p:nvSpPr>
        <p:spPr/>
        <p:txBody>
          <a:bodyPr/>
          <a:lstStyle/>
          <a:p>
            <a:r>
              <a:rPr lang="en-US" dirty="0"/>
              <a:t>Presented by Tech Networks of Boston</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11/6/2017</a:t>
            </a:fld>
            <a:endParaRPr lang="en-US" dirty="0"/>
          </a:p>
        </p:txBody>
      </p:sp>
      <p:sp>
        <p:nvSpPr>
          <p:cNvPr id="4" name="Footer Placeholder 3"/>
          <p:cNvSpPr>
            <a:spLocks noGrp="1"/>
          </p:cNvSpPr>
          <p:nvPr>
            <p:ph type="ftr" sz="quarter" idx="11"/>
          </p:nvPr>
        </p:nvSpPr>
        <p:spPr/>
        <p:txBody>
          <a:bodyPr/>
          <a:lstStyle/>
          <a:p>
            <a:r>
              <a:rPr lang="en-US" dirty="0"/>
              <a:t>Presented by Tech Networks of Boston</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11/6/2017</a:t>
            </a:fld>
            <a:endParaRPr lang="en-US" dirty="0"/>
          </a:p>
        </p:txBody>
      </p:sp>
      <p:sp>
        <p:nvSpPr>
          <p:cNvPr id="6" name="Footer Placeholder 5"/>
          <p:cNvSpPr>
            <a:spLocks noGrp="1"/>
          </p:cNvSpPr>
          <p:nvPr>
            <p:ph type="ftr" sz="quarter" idx="11"/>
          </p:nvPr>
        </p:nvSpPr>
        <p:spPr/>
        <p:txBody>
          <a:bodyPr/>
          <a:lstStyle/>
          <a:p>
            <a:r>
              <a:rPr lang="en-US" dirty="0"/>
              <a:t>Presented by Tech Networks of Boston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11/6/2017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11/6/2017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Protecting Your Nonprofit’s IT Security</a:t>
            </a:r>
          </a:p>
        </p:txBody>
      </p:sp>
      <p:sp>
        <p:nvSpPr>
          <p:cNvPr id="3" name="Subtitle 2"/>
          <p:cNvSpPr>
            <a:spLocks noGrp="1"/>
          </p:cNvSpPr>
          <p:nvPr>
            <p:ph type="subTitle" idx="1"/>
          </p:nvPr>
        </p:nvSpPr>
        <p:spPr/>
        <p:txBody>
          <a:bodyPr/>
          <a:lstStyle/>
          <a:p>
            <a:r>
              <a:rPr lang="en-US" dirty="0"/>
              <a:t>Why should you care about safe computing?</a:t>
            </a:r>
          </a:p>
        </p:txBody>
      </p:sp>
      <p:pic>
        <p:nvPicPr>
          <p:cNvPr id="1026" name="Picture 2" descr="We're better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2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WannaCry</a:t>
            </a:r>
            <a:r>
              <a:rPr lang="en-US" dirty="0"/>
              <a:t> made many IT pros cry.</a:t>
            </a:r>
          </a:p>
        </p:txBody>
      </p:sp>
      <p:sp>
        <p:nvSpPr>
          <p:cNvPr id="3" name="Content Placeholder 2"/>
          <p:cNvSpPr>
            <a:spLocks noGrp="1"/>
          </p:cNvSpPr>
          <p:nvPr>
            <p:ph sz="half" idx="1"/>
          </p:nvPr>
        </p:nvSpPr>
        <p:spPr/>
        <p:txBody>
          <a:bodyPr/>
          <a:lstStyle/>
          <a:p>
            <a:r>
              <a:rPr lang="en-US" dirty="0" err="1"/>
              <a:t>WannaCry</a:t>
            </a:r>
            <a:r>
              <a:rPr lang="en-US" dirty="0"/>
              <a:t> hit 230,000 computers in 150 countries in less than four days</a:t>
            </a:r>
          </a:p>
          <a:p>
            <a:r>
              <a:rPr lang="en-US" dirty="0"/>
              <a:t>The software completely encrypted the computer and any other workstation or server connected to it.</a:t>
            </a:r>
          </a:p>
          <a:p>
            <a:r>
              <a:rPr lang="en-US" dirty="0"/>
              <a:t>It cost $300 USD to get your computer unlocked if you didn’t have a good backup.</a:t>
            </a:r>
          </a:p>
        </p:txBody>
      </p:sp>
      <p:pic>
        <p:nvPicPr>
          <p:cNvPr id="5" name="Content Placeholder 4"/>
          <p:cNvPicPr>
            <a:picLocks noGrp="1" noChangeAspect="1"/>
          </p:cNvPicPr>
          <p:nvPr>
            <p:ph sz="half" idx="2"/>
          </p:nvPr>
        </p:nvPicPr>
        <p:blipFill>
          <a:blip r:embed="rId2"/>
          <a:stretch>
            <a:fillRect/>
          </a:stretch>
        </p:blipFill>
        <p:spPr>
          <a:xfrm>
            <a:off x="6375589" y="2222500"/>
            <a:ext cx="4819271" cy="3638550"/>
          </a:xfrm>
        </p:spPr>
      </p:pic>
      <p:pic>
        <p:nvPicPr>
          <p:cNvPr id="6"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6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CFA2-6055-43A6-A149-10E6926F13FC}"/>
              </a:ext>
            </a:extLst>
          </p:cNvPr>
          <p:cNvSpPr>
            <a:spLocks noGrp="1"/>
          </p:cNvSpPr>
          <p:nvPr>
            <p:ph type="title"/>
          </p:nvPr>
        </p:nvSpPr>
        <p:spPr/>
        <p:txBody>
          <a:bodyPr/>
          <a:lstStyle/>
          <a:p>
            <a:r>
              <a:rPr lang="en-US" dirty="0"/>
              <a:t>Cyber Security in the News</a:t>
            </a:r>
          </a:p>
        </p:txBody>
      </p:sp>
      <p:sp>
        <p:nvSpPr>
          <p:cNvPr id="3" name="Content Placeholder 2">
            <a:extLst>
              <a:ext uri="{FF2B5EF4-FFF2-40B4-BE49-F238E27FC236}">
                <a16:creationId xmlns:a16="http://schemas.microsoft.com/office/drawing/2014/main" id="{2747F272-4C27-497D-9FD6-FCAA5B2AFCD3}"/>
              </a:ext>
            </a:extLst>
          </p:cNvPr>
          <p:cNvSpPr>
            <a:spLocks noGrp="1"/>
          </p:cNvSpPr>
          <p:nvPr>
            <p:ph idx="1"/>
          </p:nvPr>
        </p:nvSpPr>
        <p:spPr>
          <a:xfrm>
            <a:off x="818712" y="2222287"/>
            <a:ext cx="6201520" cy="3636511"/>
          </a:xfrm>
        </p:spPr>
        <p:txBody>
          <a:bodyPr/>
          <a:lstStyle/>
          <a:p>
            <a:r>
              <a:rPr lang="en-US" dirty="0"/>
              <a:t>Yahoo</a:t>
            </a:r>
          </a:p>
          <a:p>
            <a:pPr lvl="1"/>
            <a:r>
              <a:rPr lang="en-US" dirty="0"/>
              <a:t>News just came out that during their 2013 cyber attack,  All three billion accounts were affected.</a:t>
            </a:r>
          </a:p>
          <a:p>
            <a:r>
              <a:rPr lang="en-US" dirty="0"/>
              <a:t>Equifax</a:t>
            </a:r>
          </a:p>
          <a:p>
            <a:pPr lvl="1"/>
            <a:r>
              <a:rPr lang="en-US" dirty="0"/>
              <a:t>The credit reporting agency said that the confidential information of more than 145 million Americans has potentially been compromised.</a:t>
            </a:r>
          </a:p>
        </p:txBody>
      </p:sp>
      <p:pic>
        <p:nvPicPr>
          <p:cNvPr id="5" name="Picture 4">
            <a:extLst>
              <a:ext uri="{FF2B5EF4-FFF2-40B4-BE49-F238E27FC236}">
                <a16:creationId xmlns:a16="http://schemas.microsoft.com/office/drawing/2014/main" id="{91615F4E-F67C-4150-8552-705175015958}"/>
              </a:ext>
            </a:extLst>
          </p:cNvPr>
          <p:cNvPicPr>
            <a:picLocks noChangeAspect="1"/>
          </p:cNvPicPr>
          <p:nvPr/>
        </p:nvPicPr>
        <p:blipFill>
          <a:blip r:embed="rId3"/>
          <a:stretch>
            <a:fillRect/>
          </a:stretch>
        </p:blipFill>
        <p:spPr>
          <a:xfrm>
            <a:off x="8052904" y="4001423"/>
            <a:ext cx="1857375" cy="1857375"/>
          </a:xfrm>
          <a:prstGeom prst="rect">
            <a:avLst/>
          </a:prstGeom>
        </p:spPr>
      </p:pic>
      <p:pic>
        <p:nvPicPr>
          <p:cNvPr id="7" name="Picture 6">
            <a:extLst>
              <a:ext uri="{FF2B5EF4-FFF2-40B4-BE49-F238E27FC236}">
                <a16:creationId xmlns:a16="http://schemas.microsoft.com/office/drawing/2014/main" id="{F29B4F53-C950-4B52-9320-7E6E133203DF}"/>
              </a:ext>
            </a:extLst>
          </p:cNvPr>
          <p:cNvPicPr>
            <a:picLocks noChangeAspect="1"/>
          </p:cNvPicPr>
          <p:nvPr/>
        </p:nvPicPr>
        <p:blipFill>
          <a:blip r:embed="rId4"/>
          <a:stretch>
            <a:fillRect/>
          </a:stretch>
        </p:blipFill>
        <p:spPr>
          <a:xfrm>
            <a:off x="7459234" y="2632645"/>
            <a:ext cx="3044717" cy="759484"/>
          </a:xfrm>
          <a:prstGeom prst="rect">
            <a:avLst/>
          </a:prstGeom>
        </p:spPr>
      </p:pic>
      <p:pic>
        <p:nvPicPr>
          <p:cNvPr id="8" name="Picture 2" descr="We're better together.">
            <a:extLst>
              <a:ext uri="{FF2B5EF4-FFF2-40B4-BE49-F238E27FC236}">
                <a16:creationId xmlns:a16="http://schemas.microsoft.com/office/drawing/2014/main" id="{8B23618A-57FB-4407-A7BB-773AC3A0C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9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E1CC-BE0C-4D47-A136-5AD8AA5A3A8A}"/>
              </a:ext>
            </a:extLst>
          </p:cNvPr>
          <p:cNvSpPr>
            <a:spLocks noGrp="1"/>
          </p:cNvSpPr>
          <p:nvPr>
            <p:ph type="title"/>
          </p:nvPr>
        </p:nvSpPr>
        <p:spPr/>
        <p:txBody>
          <a:bodyPr/>
          <a:lstStyle/>
          <a:p>
            <a:r>
              <a:rPr lang="en-US" dirty="0"/>
              <a:t>Nonprofit Case Study</a:t>
            </a:r>
          </a:p>
        </p:txBody>
      </p:sp>
      <p:sp>
        <p:nvSpPr>
          <p:cNvPr id="3" name="Content Placeholder 2">
            <a:extLst>
              <a:ext uri="{FF2B5EF4-FFF2-40B4-BE49-F238E27FC236}">
                <a16:creationId xmlns:a16="http://schemas.microsoft.com/office/drawing/2014/main" id="{01A07EBF-49C0-4ACE-9313-8FB8BA12811E}"/>
              </a:ext>
            </a:extLst>
          </p:cNvPr>
          <p:cNvSpPr>
            <a:spLocks noGrp="1"/>
          </p:cNvSpPr>
          <p:nvPr>
            <p:ph idx="1"/>
          </p:nvPr>
        </p:nvSpPr>
        <p:spPr>
          <a:xfrm>
            <a:off x="818712" y="2222287"/>
            <a:ext cx="5906553" cy="3636511"/>
          </a:xfrm>
        </p:spPr>
        <p:txBody>
          <a:bodyPr/>
          <a:lstStyle/>
          <a:p>
            <a:r>
              <a:rPr lang="en-US" dirty="0"/>
              <a:t>Our client Roca, Inc. fell victim to an attack earlier this year.</a:t>
            </a:r>
          </a:p>
        </p:txBody>
      </p:sp>
      <p:pic>
        <p:nvPicPr>
          <p:cNvPr id="5" name="Picture 4">
            <a:extLst>
              <a:ext uri="{FF2B5EF4-FFF2-40B4-BE49-F238E27FC236}">
                <a16:creationId xmlns:a16="http://schemas.microsoft.com/office/drawing/2014/main" id="{5E27F85F-497D-48DC-9DF7-0D542266CF20}"/>
              </a:ext>
            </a:extLst>
          </p:cNvPr>
          <p:cNvPicPr>
            <a:picLocks noChangeAspect="1"/>
          </p:cNvPicPr>
          <p:nvPr/>
        </p:nvPicPr>
        <p:blipFill>
          <a:blip r:embed="rId3"/>
          <a:stretch>
            <a:fillRect/>
          </a:stretch>
        </p:blipFill>
        <p:spPr>
          <a:xfrm>
            <a:off x="7288161" y="2222287"/>
            <a:ext cx="3810000" cy="3810000"/>
          </a:xfrm>
          <a:prstGeom prst="rect">
            <a:avLst/>
          </a:prstGeom>
        </p:spPr>
      </p:pic>
      <p:pic>
        <p:nvPicPr>
          <p:cNvPr id="6" name="Picture 2" descr="We're better together.">
            <a:extLst>
              <a:ext uri="{FF2B5EF4-FFF2-40B4-BE49-F238E27FC236}">
                <a16:creationId xmlns:a16="http://schemas.microsoft.com/office/drawing/2014/main" id="{D2AAEA53-2C7E-4888-9B91-62B4E74CB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7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8784-EBB0-4FE7-9AC8-F8DAEC305429}"/>
              </a:ext>
            </a:extLst>
          </p:cNvPr>
          <p:cNvSpPr>
            <a:spLocks noGrp="1"/>
          </p:cNvSpPr>
          <p:nvPr>
            <p:ph type="title"/>
          </p:nvPr>
        </p:nvSpPr>
        <p:spPr/>
        <p:txBody>
          <a:bodyPr/>
          <a:lstStyle/>
          <a:p>
            <a:r>
              <a:rPr lang="en-US" dirty="0"/>
              <a:t>Nonprofit Case Study</a:t>
            </a:r>
          </a:p>
        </p:txBody>
      </p:sp>
      <p:sp>
        <p:nvSpPr>
          <p:cNvPr id="3" name="Content Placeholder 2">
            <a:extLst>
              <a:ext uri="{FF2B5EF4-FFF2-40B4-BE49-F238E27FC236}">
                <a16:creationId xmlns:a16="http://schemas.microsoft.com/office/drawing/2014/main" id="{545DFF48-28B1-4AB0-A165-89BE4686164A}"/>
              </a:ext>
            </a:extLst>
          </p:cNvPr>
          <p:cNvSpPr>
            <a:spLocks noGrp="1"/>
          </p:cNvSpPr>
          <p:nvPr>
            <p:ph idx="1"/>
          </p:nvPr>
        </p:nvSpPr>
        <p:spPr>
          <a:xfrm>
            <a:off x="818712" y="2222287"/>
            <a:ext cx="3296088" cy="3636511"/>
          </a:xfrm>
        </p:spPr>
        <p:txBody>
          <a:bodyPr/>
          <a:lstStyle/>
          <a:p>
            <a:pPr lvl="1"/>
            <a:r>
              <a:rPr lang="en-US" dirty="0"/>
              <a:t>Hacker used a password generator to infiltrate an employee account</a:t>
            </a:r>
          </a:p>
          <a:p>
            <a:pPr marL="457200" lvl="1" indent="0">
              <a:buNone/>
            </a:pPr>
            <a:endParaRPr lang="en-US" dirty="0"/>
          </a:p>
          <a:p>
            <a:pPr lvl="1"/>
            <a:r>
              <a:rPr lang="en-US" dirty="0"/>
              <a:t>Their files were encrypted and ransom notes were left in each folder demanding $</a:t>
            </a:r>
          </a:p>
          <a:p>
            <a:endParaRPr lang="en-US" dirty="0"/>
          </a:p>
        </p:txBody>
      </p:sp>
      <p:pic>
        <p:nvPicPr>
          <p:cNvPr id="5" name="Picture 4">
            <a:extLst>
              <a:ext uri="{FF2B5EF4-FFF2-40B4-BE49-F238E27FC236}">
                <a16:creationId xmlns:a16="http://schemas.microsoft.com/office/drawing/2014/main" id="{4EA55540-563C-4272-9EC1-9751E13DFB2E}"/>
              </a:ext>
            </a:extLst>
          </p:cNvPr>
          <p:cNvPicPr>
            <a:picLocks noChangeAspect="1"/>
          </p:cNvPicPr>
          <p:nvPr/>
        </p:nvPicPr>
        <p:blipFill>
          <a:blip r:embed="rId3"/>
          <a:stretch>
            <a:fillRect/>
          </a:stretch>
        </p:blipFill>
        <p:spPr>
          <a:xfrm>
            <a:off x="4619932" y="2438247"/>
            <a:ext cx="7011607" cy="2974412"/>
          </a:xfrm>
          <a:prstGeom prst="rect">
            <a:avLst/>
          </a:prstGeom>
        </p:spPr>
      </p:pic>
      <p:pic>
        <p:nvPicPr>
          <p:cNvPr id="6" name="Picture 2" descr="We're better together.">
            <a:extLst>
              <a:ext uri="{FF2B5EF4-FFF2-40B4-BE49-F238E27FC236}">
                <a16:creationId xmlns:a16="http://schemas.microsoft.com/office/drawing/2014/main" id="{1D069678-302A-4D87-82F0-B52D007FD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82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F94C-7306-4DD9-9B5C-4D15DF5C023A}"/>
              </a:ext>
            </a:extLst>
          </p:cNvPr>
          <p:cNvSpPr>
            <a:spLocks noGrp="1"/>
          </p:cNvSpPr>
          <p:nvPr>
            <p:ph type="title"/>
          </p:nvPr>
        </p:nvSpPr>
        <p:spPr/>
        <p:txBody>
          <a:bodyPr/>
          <a:lstStyle/>
          <a:p>
            <a:r>
              <a:rPr lang="en-US" dirty="0"/>
              <a:t>Nonprofit Case Study</a:t>
            </a:r>
          </a:p>
        </p:txBody>
      </p:sp>
      <p:sp>
        <p:nvSpPr>
          <p:cNvPr id="3" name="Content Placeholder 2">
            <a:extLst>
              <a:ext uri="{FF2B5EF4-FFF2-40B4-BE49-F238E27FC236}">
                <a16:creationId xmlns:a16="http://schemas.microsoft.com/office/drawing/2014/main" id="{6AE3AA35-9C41-4801-9415-BA4C0D0949A0}"/>
              </a:ext>
            </a:extLst>
          </p:cNvPr>
          <p:cNvSpPr>
            <a:spLocks noGrp="1"/>
          </p:cNvSpPr>
          <p:nvPr>
            <p:ph idx="1"/>
          </p:nvPr>
        </p:nvSpPr>
        <p:spPr/>
        <p:txBody>
          <a:bodyPr/>
          <a:lstStyle/>
          <a:p>
            <a:pPr lvl="1"/>
            <a:r>
              <a:rPr lang="en-US" dirty="0"/>
              <a:t>Having proper backups saved the day</a:t>
            </a:r>
          </a:p>
          <a:p>
            <a:endParaRPr lang="en-US" dirty="0"/>
          </a:p>
        </p:txBody>
      </p:sp>
      <p:pic>
        <p:nvPicPr>
          <p:cNvPr id="5" name="Picture 4">
            <a:extLst>
              <a:ext uri="{FF2B5EF4-FFF2-40B4-BE49-F238E27FC236}">
                <a16:creationId xmlns:a16="http://schemas.microsoft.com/office/drawing/2014/main" id="{C981A617-85BA-4602-A275-57DE875D43A2}"/>
              </a:ext>
            </a:extLst>
          </p:cNvPr>
          <p:cNvPicPr>
            <a:picLocks noChangeAspect="1"/>
          </p:cNvPicPr>
          <p:nvPr/>
        </p:nvPicPr>
        <p:blipFill>
          <a:blip r:embed="rId3"/>
          <a:stretch>
            <a:fillRect/>
          </a:stretch>
        </p:blipFill>
        <p:spPr>
          <a:xfrm>
            <a:off x="6816090" y="2604134"/>
            <a:ext cx="4026190" cy="3034666"/>
          </a:xfrm>
          <a:prstGeom prst="rect">
            <a:avLst/>
          </a:prstGeom>
        </p:spPr>
      </p:pic>
      <p:pic>
        <p:nvPicPr>
          <p:cNvPr id="6" name="Picture 2" descr="We're better together.">
            <a:extLst>
              <a:ext uri="{FF2B5EF4-FFF2-40B4-BE49-F238E27FC236}">
                <a16:creationId xmlns:a16="http://schemas.microsoft.com/office/drawing/2014/main" id="{65B1D169-46D2-4ECC-B42E-D53DCBA61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52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0899-FD2C-4054-91A2-CA4865B3E18E}"/>
              </a:ext>
            </a:extLst>
          </p:cNvPr>
          <p:cNvSpPr>
            <a:spLocks noGrp="1"/>
          </p:cNvSpPr>
          <p:nvPr>
            <p:ph type="title"/>
          </p:nvPr>
        </p:nvSpPr>
        <p:spPr/>
        <p:txBody>
          <a:bodyPr/>
          <a:lstStyle/>
          <a:p>
            <a:r>
              <a:rPr lang="en-US" dirty="0"/>
              <a:t>Nonprofit Case Study</a:t>
            </a:r>
          </a:p>
        </p:txBody>
      </p:sp>
      <p:sp>
        <p:nvSpPr>
          <p:cNvPr id="3" name="Content Placeholder 2">
            <a:extLst>
              <a:ext uri="{FF2B5EF4-FFF2-40B4-BE49-F238E27FC236}">
                <a16:creationId xmlns:a16="http://schemas.microsoft.com/office/drawing/2014/main" id="{FC169D1D-FEBD-49E2-B745-C0A2209D319A}"/>
              </a:ext>
            </a:extLst>
          </p:cNvPr>
          <p:cNvSpPr>
            <a:spLocks noGrp="1"/>
          </p:cNvSpPr>
          <p:nvPr>
            <p:ph idx="1"/>
          </p:nvPr>
        </p:nvSpPr>
        <p:spPr/>
        <p:txBody>
          <a:bodyPr/>
          <a:lstStyle/>
          <a:p>
            <a:r>
              <a:rPr lang="en-US" dirty="0"/>
              <a:t>Business continuity plan was executed</a:t>
            </a:r>
          </a:p>
          <a:p>
            <a:endParaRPr lang="en-US" dirty="0"/>
          </a:p>
        </p:txBody>
      </p:sp>
      <p:pic>
        <p:nvPicPr>
          <p:cNvPr id="5" name="Picture 4">
            <a:extLst>
              <a:ext uri="{FF2B5EF4-FFF2-40B4-BE49-F238E27FC236}">
                <a16:creationId xmlns:a16="http://schemas.microsoft.com/office/drawing/2014/main" id="{7798B84F-C0A0-4040-AEF3-0ACE145C2231}"/>
              </a:ext>
            </a:extLst>
          </p:cNvPr>
          <p:cNvPicPr>
            <a:picLocks noChangeAspect="1"/>
          </p:cNvPicPr>
          <p:nvPr/>
        </p:nvPicPr>
        <p:blipFill>
          <a:blip r:embed="rId3"/>
          <a:stretch>
            <a:fillRect/>
          </a:stretch>
        </p:blipFill>
        <p:spPr>
          <a:xfrm>
            <a:off x="6629400" y="2706060"/>
            <a:ext cx="4743886" cy="2718559"/>
          </a:xfrm>
          <a:prstGeom prst="rect">
            <a:avLst/>
          </a:prstGeom>
        </p:spPr>
      </p:pic>
      <p:pic>
        <p:nvPicPr>
          <p:cNvPr id="6" name="Picture 2" descr="We're better together.">
            <a:extLst>
              <a:ext uri="{FF2B5EF4-FFF2-40B4-BE49-F238E27FC236}">
                <a16:creationId xmlns:a16="http://schemas.microsoft.com/office/drawing/2014/main" id="{73E019AA-32D5-4DF7-B03E-BF405091F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0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always a risk for an attack…</a:t>
            </a:r>
          </a:p>
        </p:txBody>
      </p:sp>
      <p:sp>
        <p:nvSpPr>
          <p:cNvPr id="3" name="Content Placeholder 2"/>
          <p:cNvSpPr>
            <a:spLocks noGrp="1"/>
          </p:cNvSpPr>
          <p:nvPr>
            <p:ph idx="1"/>
          </p:nvPr>
        </p:nvSpPr>
        <p:spPr/>
        <p:txBody>
          <a:bodyPr/>
          <a:lstStyle/>
          <a:p>
            <a:r>
              <a:rPr lang="en-US" dirty="0"/>
              <a:t>Anytime you open an email</a:t>
            </a:r>
          </a:p>
          <a:p>
            <a:r>
              <a:rPr lang="en-US" dirty="0"/>
              <a:t>Anytime you open search for something in Google</a:t>
            </a:r>
          </a:p>
          <a:p>
            <a:r>
              <a:rPr lang="en-US" dirty="0"/>
              <a:t>Anytime you open an unknown file</a:t>
            </a:r>
          </a:p>
          <a:p>
            <a:r>
              <a:rPr lang="en-US" dirty="0"/>
              <a:t>Anytime you open a USB drive attached to your computer</a:t>
            </a:r>
          </a:p>
          <a:p>
            <a:r>
              <a:rPr lang="en-US" dirty="0"/>
              <a:t>Anytime you open a link in Facebook</a:t>
            </a:r>
          </a:p>
          <a:p>
            <a:r>
              <a:rPr lang="en-US" dirty="0"/>
              <a:t>Anytime you connect to a public </a:t>
            </a:r>
            <a:r>
              <a:rPr lang="en-US" dirty="0" err="1"/>
              <a:t>WiFi</a:t>
            </a:r>
            <a:r>
              <a:rPr lang="en-US" dirty="0"/>
              <a:t> spot</a:t>
            </a:r>
          </a:p>
          <a:p>
            <a:r>
              <a:rPr lang="en-US" dirty="0"/>
              <a:t>And on and on and on….</a:t>
            </a:r>
          </a:p>
        </p:txBody>
      </p:sp>
      <p:pic>
        <p:nvPicPr>
          <p:cNvPr id="4" name="Picture 2" descr="We're better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8123A53-7E98-4922-8E71-47F37CD8F076}"/>
              </a:ext>
            </a:extLst>
          </p:cNvPr>
          <p:cNvPicPr>
            <a:picLocks noChangeAspect="1"/>
          </p:cNvPicPr>
          <p:nvPr/>
        </p:nvPicPr>
        <p:blipFill>
          <a:blip r:embed="rId3"/>
          <a:stretch>
            <a:fillRect/>
          </a:stretch>
        </p:blipFill>
        <p:spPr>
          <a:xfrm>
            <a:off x="0" y="0"/>
            <a:ext cx="12192000" cy="8131480"/>
          </a:xfrm>
          <a:prstGeom prst="rect">
            <a:avLst/>
          </a:prstGeom>
        </p:spPr>
      </p:pic>
    </p:spTree>
    <p:extLst>
      <p:ext uri="{BB962C8B-B14F-4D97-AF65-F5344CB8AC3E}">
        <p14:creationId xmlns:p14="http://schemas.microsoft.com/office/powerpoint/2010/main" val="243759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staff is the easiest target…</a:t>
            </a:r>
          </a:p>
        </p:txBody>
      </p:sp>
      <p:sp>
        <p:nvSpPr>
          <p:cNvPr id="3" name="Content Placeholder 2"/>
          <p:cNvSpPr>
            <a:spLocks noGrp="1"/>
          </p:cNvSpPr>
          <p:nvPr>
            <p:ph idx="1"/>
          </p:nvPr>
        </p:nvSpPr>
        <p:spPr/>
        <p:txBody>
          <a:bodyPr/>
          <a:lstStyle/>
          <a:p>
            <a:pPr marL="0" indent="0">
              <a:buNone/>
            </a:pPr>
            <a:r>
              <a:rPr lang="en-US" dirty="0"/>
              <a:t>A threat can be launched…</a:t>
            </a:r>
          </a:p>
          <a:p>
            <a:pPr lvl="1"/>
            <a:r>
              <a:rPr lang="en-US" dirty="0"/>
              <a:t>Anytime you open an email</a:t>
            </a:r>
          </a:p>
          <a:p>
            <a:pPr lvl="1"/>
            <a:r>
              <a:rPr lang="en-US" dirty="0"/>
              <a:t>Anytime you open search for something in Google</a:t>
            </a:r>
          </a:p>
          <a:p>
            <a:pPr lvl="1"/>
            <a:r>
              <a:rPr lang="en-US" dirty="0"/>
              <a:t>Anytime you open an unknown file</a:t>
            </a:r>
          </a:p>
          <a:p>
            <a:pPr lvl="1"/>
            <a:r>
              <a:rPr lang="en-US" dirty="0"/>
              <a:t>Anytime you open a USB drive attached to your computer</a:t>
            </a:r>
          </a:p>
          <a:p>
            <a:pPr lvl="1"/>
            <a:r>
              <a:rPr lang="en-US" dirty="0"/>
              <a:t>Anytime you open a link in Facebook</a:t>
            </a:r>
          </a:p>
          <a:p>
            <a:pPr lvl="1"/>
            <a:r>
              <a:rPr lang="en-US" dirty="0"/>
              <a:t>Anytime you connect to a public </a:t>
            </a:r>
            <a:r>
              <a:rPr lang="en-US" dirty="0" err="1"/>
              <a:t>WiFi</a:t>
            </a:r>
            <a:r>
              <a:rPr lang="en-US" dirty="0"/>
              <a:t> spot</a:t>
            </a:r>
          </a:p>
          <a:p>
            <a:pPr lvl="1"/>
            <a:r>
              <a:rPr lang="en-US" dirty="0"/>
              <a:t>And on and on and on….</a:t>
            </a:r>
          </a:p>
        </p:txBody>
      </p:sp>
      <p:pic>
        <p:nvPicPr>
          <p:cNvPr id="4"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1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techniques</a:t>
            </a:r>
          </a:p>
        </p:txBody>
      </p:sp>
      <p:sp>
        <p:nvSpPr>
          <p:cNvPr id="4" name="Content Placeholder 3"/>
          <p:cNvSpPr>
            <a:spLocks noGrp="1"/>
          </p:cNvSpPr>
          <p:nvPr>
            <p:ph sz="half" idx="1"/>
          </p:nvPr>
        </p:nvSpPr>
        <p:spPr/>
        <p:txBody>
          <a:bodyPr/>
          <a:lstStyle/>
          <a:p>
            <a:r>
              <a:rPr lang="en-US" dirty="0"/>
              <a:t>When you leave your computer, lock it.  Press Control-L</a:t>
            </a:r>
          </a:p>
          <a:p>
            <a:r>
              <a:rPr lang="en-US" dirty="0"/>
              <a:t>Have a PIN or a password on your phone</a:t>
            </a:r>
          </a:p>
          <a:p>
            <a:r>
              <a:rPr lang="en-US" dirty="0"/>
              <a:t>Only download software from trusted sources</a:t>
            </a:r>
          </a:p>
          <a:p>
            <a:r>
              <a:rPr lang="en-US" dirty="0"/>
              <a:t>Be very wary of unknown removable media, like USB keys or CD/DVDs</a:t>
            </a:r>
          </a:p>
        </p:txBody>
      </p:sp>
      <p:pic>
        <p:nvPicPr>
          <p:cNvPr id="5" name="Picture 2" descr="We're better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sz="half" idx="2"/>
          </p:nvPr>
        </p:nvPicPr>
        <p:blipFill>
          <a:blip r:embed="rId3"/>
          <a:stretch>
            <a:fillRect/>
          </a:stretch>
        </p:blipFill>
        <p:spPr>
          <a:xfrm>
            <a:off x="6188075" y="2628818"/>
            <a:ext cx="5194300" cy="2825914"/>
          </a:xfrm>
        </p:spPr>
      </p:pic>
    </p:spTree>
    <p:extLst>
      <p:ext uri="{BB962C8B-B14F-4D97-AF65-F5344CB8AC3E}">
        <p14:creationId xmlns:p14="http://schemas.microsoft.com/office/powerpoint/2010/main" val="11754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most common password?</a:t>
            </a:r>
          </a:p>
        </p:txBody>
      </p:sp>
      <p:pic>
        <p:nvPicPr>
          <p:cNvPr id="6" name="Content Placeholder 5"/>
          <p:cNvPicPr>
            <a:picLocks noGrp="1" noChangeAspect="1"/>
          </p:cNvPicPr>
          <p:nvPr>
            <p:ph idx="1"/>
          </p:nvPr>
        </p:nvPicPr>
        <p:blipFill>
          <a:blip r:embed="rId3"/>
          <a:stretch>
            <a:fillRect/>
          </a:stretch>
        </p:blipFill>
        <p:spPr>
          <a:xfrm>
            <a:off x="-210879" y="0"/>
            <a:ext cx="12402879" cy="8265432"/>
          </a:xfrm>
        </p:spPr>
      </p:pic>
    </p:spTree>
    <p:extLst>
      <p:ext uri="{BB962C8B-B14F-4D97-AF65-F5344CB8AC3E}">
        <p14:creationId xmlns:p14="http://schemas.microsoft.com/office/powerpoint/2010/main" val="407834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1BBA-8E3E-4782-9837-84DB4F244AA0}"/>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3CD4BA62-282F-4B40-8FA3-E8319780C99A}"/>
              </a:ext>
            </a:extLst>
          </p:cNvPr>
          <p:cNvSpPr>
            <a:spLocks noGrp="1"/>
          </p:cNvSpPr>
          <p:nvPr>
            <p:ph sz="half" idx="1"/>
          </p:nvPr>
        </p:nvSpPr>
        <p:spPr>
          <a:xfrm>
            <a:off x="3037737" y="5279461"/>
            <a:ext cx="3425589" cy="1381716"/>
          </a:xfrm>
        </p:spPr>
        <p:txBody>
          <a:bodyPr>
            <a:normAutofit/>
          </a:bodyPr>
          <a:lstStyle/>
          <a:p>
            <a:pPr marL="0" indent="0">
              <a:buNone/>
            </a:pPr>
            <a:r>
              <a:rPr lang="en-US" sz="2400" b="1" dirty="0"/>
              <a:t>Ken Boyle</a:t>
            </a:r>
          </a:p>
          <a:p>
            <a:pPr marL="0" indent="0">
              <a:buNone/>
            </a:pPr>
            <a:r>
              <a:rPr lang="en-US" sz="1400" dirty="0"/>
              <a:t>Director of Sales and Marketing</a:t>
            </a:r>
          </a:p>
          <a:p>
            <a:pPr marL="0" indent="0">
              <a:buNone/>
            </a:pPr>
            <a:r>
              <a:rPr lang="en-US" sz="1400" dirty="0"/>
              <a:t>Tech Networks of Boston</a:t>
            </a:r>
          </a:p>
        </p:txBody>
      </p:sp>
      <p:sp>
        <p:nvSpPr>
          <p:cNvPr id="4" name="Content Placeholder 3">
            <a:extLst>
              <a:ext uri="{FF2B5EF4-FFF2-40B4-BE49-F238E27FC236}">
                <a16:creationId xmlns:a16="http://schemas.microsoft.com/office/drawing/2014/main" id="{7968B9D6-8360-479A-9778-96151BFC624A}"/>
              </a:ext>
            </a:extLst>
          </p:cNvPr>
          <p:cNvSpPr>
            <a:spLocks noGrp="1"/>
          </p:cNvSpPr>
          <p:nvPr>
            <p:ph sz="half" idx="2"/>
          </p:nvPr>
        </p:nvSpPr>
        <p:spPr>
          <a:xfrm>
            <a:off x="6875480" y="5356248"/>
            <a:ext cx="3084824" cy="1304929"/>
          </a:xfrm>
        </p:spPr>
        <p:txBody>
          <a:bodyPr/>
          <a:lstStyle/>
          <a:p>
            <a:pPr marL="0" indent="0">
              <a:buNone/>
            </a:pPr>
            <a:r>
              <a:rPr lang="en-US" sz="2400" b="1" dirty="0"/>
              <a:t>Tuan Pham</a:t>
            </a:r>
          </a:p>
          <a:p>
            <a:pPr marL="0" indent="0">
              <a:buNone/>
            </a:pPr>
            <a:r>
              <a:rPr lang="en-US" sz="1400" dirty="0"/>
              <a:t>Chief Executive Officer</a:t>
            </a:r>
          </a:p>
          <a:p>
            <a:pPr marL="0" indent="0">
              <a:buNone/>
            </a:pPr>
            <a:r>
              <a:rPr lang="en-US" sz="1400" dirty="0"/>
              <a:t>Tech Networks of Boston</a:t>
            </a:r>
          </a:p>
        </p:txBody>
      </p:sp>
      <p:pic>
        <p:nvPicPr>
          <p:cNvPr id="10" name="Picture 9">
            <a:extLst>
              <a:ext uri="{FF2B5EF4-FFF2-40B4-BE49-F238E27FC236}">
                <a16:creationId xmlns:a16="http://schemas.microsoft.com/office/drawing/2014/main" id="{F6D4B5FA-B929-4412-B1AA-8EBD193F443F}"/>
              </a:ext>
            </a:extLst>
          </p:cNvPr>
          <p:cNvPicPr>
            <a:picLocks noChangeAspect="1"/>
          </p:cNvPicPr>
          <p:nvPr/>
        </p:nvPicPr>
        <p:blipFill>
          <a:blip r:embed="rId2"/>
          <a:stretch>
            <a:fillRect/>
          </a:stretch>
        </p:blipFill>
        <p:spPr>
          <a:xfrm>
            <a:off x="3037737" y="1931155"/>
            <a:ext cx="2232389" cy="3348306"/>
          </a:xfrm>
          <a:prstGeom prst="rect">
            <a:avLst/>
          </a:prstGeom>
        </p:spPr>
      </p:pic>
      <p:pic>
        <p:nvPicPr>
          <p:cNvPr id="14" name="Picture 13">
            <a:extLst>
              <a:ext uri="{FF2B5EF4-FFF2-40B4-BE49-F238E27FC236}">
                <a16:creationId xmlns:a16="http://schemas.microsoft.com/office/drawing/2014/main" id="{EE953090-BCCC-4976-8A88-1F43AB27D0FE}"/>
              </a:ext>
            </a:extLst>
          </p:cNvPr>
          <p:cNvPicPr>
            <a:picLocks noChangeAspect="1"/>
          </p:cNvPicPr>
          <p:nvPr/>
        </p:nvPicPr>
        <p:blipFill rotWithShape="1">
          <a:blip r:embed="rId3"/>
          <a:srcRect l="7157" t="4699" b="7089"/>
          <a:stretch/>
        </p:blipFill>
        <p:spPr>
          <a:xfrm>
            <a:off x="6766297" y="1931155"/>
            <a:ext cx="2349567" cy="3348306"/>
          </a:xfrm>
          <a:prstGeom prst="rect">
            <a:avLst/>
          </a:prstGeom>
        </p:spPr>
      </p:pic>
    </p:spTree>
    <p:extLst>
      <p:ext uri="{BB962C8B-B14F-4D97-AF65-F5344CB8AC3E}">
        <p14:creationId xmlns:p14="http://schemas.microsoft.com/office/powerpoint/2010/main" val="382573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Common Passwords of 2016</a:t>
            </a:r>
          </a:p>
        </p:txBody>
      </p:sp>
      <p:sp>
        <p:nvSpPr>
          <p:cNvPr id="5" name="Content Placeholder 4"/>
          <p:cNvSpPr>
            <a:spLocks noGrp="1"/>
          </p:cNvSpPr>
          <p:nvPr>
            <p:ph sz="half" idx="1"/>
          </p:nvPr>
        </p:nvSpPr>
        <p:spPr>
          <a:xfrm>
            <a:off x="818712" y="2222287"/>
            <a:ext cx="10563286" cy="3638763"/>
          </a:xfrm>
        </p:spPr>
        <p:txBody>
          <a:bodyPr>
            <a:normAutofit fontScale="92500" lnSpcReduction="10000"/>
          </a:bodyPr>
          <a:lstStyle/>
          <a:p>
            <a:pPr algn="ctr"/>
            <a:r>
              <a:rPr lang="en-US" dirty="0"/>
              <a:t>123456</a:t>
            </a:r>
          </a:p>
          <a:p>
            <a:pPr algn="ctr"/>
            <a:r>
              <a:rPr lang="en-US" dirty="0"/>
              <a:t>123456789</a:t>
            </a:r>
          </a:p>
          <a:p>
            <a:pPr algn="ctr"/>
            <a:r>
              <a:rPr lang="en-US" dirty="0"/>
              <a:t>qwerty</a:t>
            </a:r>
          </a:p>
          <a:p>
            <a:pPr algn="ctr"/>
            <a:r>
              <a:rPr lang="en-US" dirty="0"/>
              <a:t>12345678</a:t>
            </a:r>
          </a:p>
          <a:p>
            <a:pPr algn="ctr"/>
            <a:r>
              <a:rPr lang="en-US" dirty="0"/>
              <a:t>111111</a:t>
            </a:r>
          </a:p>
          <a:p>
            <a:pPr algn="ctr"/>
            <a:r>
              <a:rPr lang="en-US" dirty="0"/>
              <a:t>1234567890</a:t>
            </a:r>
          </a:p>
          <a:p>
            <a:pPr algn="ctr"/>
            <a:r>
              <a:rPr lang="en-US" dirty="0"/>
              <a:t>1234567</a:t>
            </a:r>
          </a:p>
          <a:p>
            <a:pPr algn="ctr"/>
            <a:r>
              <a:rPr lang="en-US" dirty="0"/>
              <a:t>password</a:t>
            </a:r>
          </a:p>
          <a:p>
            <a:pPr algn="ctr"/>
            <a:r>
              <a:rPr lang="en-US" dirty="0"/>
              <a:t>123123</a:t>
            </a:r>
          </a:p>
          <a:p>
            <a:pPr algn="ctr"/>
            <a:r>
              <a:rPr lang="en-US" dirty="0"/>
              <a:t>987654321</a:t>
            </a:r>
          </a:p>
        </p:txBody>
      </p:sp>
      <p:pic>
        <p:nvPicPr>
          <p:cNvPr id="7"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3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accounts: Passwords</a:t>
            </a:r>
          </a:p>
        </p:txBody>
      </p:sp>
      <p:sp>
        <p:nvSpPr>
          <p:cNvPr id="13" name="Content Placeholder 12"/>
          <p:cNvSpPr>
            <a:spLocks noGrp="1"/>
          </p:cNvSpPr>
          <p:nvPr>
            <p:ph sz="half" idx="1"/>
          </p:nvPr>
        </p:nvSpPr>
        <p:spPr/>
        <p:txBody>
          <a:bodyPr>
            <a:normAutofit lnSpcReduction="10000"/>
          </a:bodyPr>
          <a:lstStyle/>
          <a:p>
            <a:r>
              <a:rPr lang="en-US" dirty="0"/>
              <a:t>Use strong passwords (includes numbers, letters and symbols)</a:t>
            </a:r>
          </a:p>
          <a:p>
            <a:pPr lvl="1">
              <a:lnSpc>
                <a:spcPct val="80000"/>
              </a:lnSpc>
              <a:spcBef>
                <a:spcPts val="1200"/>
              </a:spcBef>
            </a:pPr>
            <a:r>
              <a:rPr lang="en-US" altLang="en-US" b="1" dirty="0">
                <a:solidFill>
                  <a:srgbClr val="FF0000"/>
                </a:solidFill>
              </a:rPr>
              <a:t>Weak passwords</a:t>
            </a:r>
          </a:p>
          <a:p>
            <a:pPr lvl="2">
              <a:lnSpc>
                <a:spcPct val="80000"/>
              </a:lnSpc>
            </a:pPr>
            <a:r>
              <a:rPr lang="en-US" altLang="en-US" dirty="0"/>
              <a:t>Username</a:t>
            </a:r>
          </a:p>
          <a:p>
            <a:pPr lvl="2">
              <a:lnSpc>
                <a:spcPct val="80000"/>
              </a:lnSpc>
            </a:pPr>
            <a:r>
              <a:rPr lang="en-US" altLang="en-US" dirty="0"/>
              <a:t>Birthday</a:t>
            </a:r>
          </a:p>
          <a:p>
            <a:pPr lvl="2">
              <a:lnSpc>
                <a:spcPct val="80000"/>
              </a:lnSpc>
            </a:pPr>
            <a:r>
              <a:rPr lang="en-US" altLang="en-US" dirty="0"/>
              <a:t>Children’</a:t>
            </a:r>
            <a:r>
              <a:rPr lang="en-US" altLang="ja-JP" dirty="0"/>
              <a:t>s names</a:t>
            </a:r>
          </a:p>
          <a:p>
            <a:pPr lvl="1">
              <a:lnSpc>
                <a:spcPct val="80000"/>
              </a:lnSpc>
              <a:spcBef>
                <a:spcPts val="1200"/>
              </a:spcBef>
            </a:pPr>
            <a:r>
              <a:rPr lang="en-US" altLang="en-US" b="1" dirty="0">
                <a:solidFill>
                  <a:schemeClr val="accent3">
                    <a:lumMod val="75000"/>
                  </a:schemeClr>
                </a:solidFill>
              </a:rPr>
              <a:t>Better passwords</a:t>
            </a:r>
          </a:p>
          <a:p>
            <a:pPr lvl="2">
              <a:lnSpc>
                <a:spcPct val="80000"/>
              </a:lnSpc>
            </a:pPr>
            <a:r>
              <a:rPr lang="en-US" altLang="en-US" dirty="0"/>
              <a:t>All4one</a:t>
            </a:r>
          </a:p>
          <a:p>
            <a:pPr lvl="2">
              <a:lnSpc>
                <a:spcPct val="80000"/>
              </a:lnSpc>
            </a:pPr>
            <a:r>
              <a:rPr lang="en-US" altLang="en-US" dirty="0"/>
              <a:t>for2Day</a:t>
            </a:r>
          </a:p>
          <a:p>
            <a:pPr lvl="1">
              <a:lnSpc>
                <a:spcPct val="80000"/>
              </a:lnSpc>
              <a:spcBef>
                <a:spcPts val="1200"/>
              </a:spcBef>
            </a:pPr>
            <a:r>
              <a:rPr lang="en-US" altLang="en-US" b="1" dirty="0">
                <a:solidFill>
                  <a:srgbClr val="00B050"/>
                </a:solidFill>
              </a:rPr>
              <a:t>Strong passwords</a:t>
            </a:r>
          </a:p>
          <a:p>
            <a:pPr lvl="2">
              <a:lnSpc>
                <a:spcPct val="80000"/>
              </a:lnSpc>
            </a:pPr>
            <a:r>
              <a:rPr lang="en-US" altLang="en-US" b="1" dirty="0"/>
              <a:t>pZg3tj1!</a:t>
            </a:r>
          </a:p>
        </p:txBody>
      </p:sp>
      <p:pic>
        <p:nvPicPr>
          <p:cNvPr id="4" name="Content Placeholder 3"/>
          <p:cNvPicPr>
            <a:picLocks noGrp="1" noChangeAspect="1"/>
          </p:cNvPicPr>
          <p:nvPr>
            <p:ph sz="half" idx="2"/>
          </p:nvPr>
        </p:nvPicPr>
        <p:blipFill>
          <a:blip r:embed="rId2"/>
          <a:stretch>
            <a:fillRect/>
          </a:stretch>
        </p:blipFill>
        <p:spPr>
          <a:xfrm>
            <a:off x="6188075" y="2536768"/>
            <a:ext cx="5194300" cy="3010014"/>
          </a:xfrm>
        </p:spPr>
      </p:pic>
      <p:pic>
        <p:nvPicPr>
          <p:cNvPr id="5"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1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accounts: Passwords</a:t>
            </a:r>
          </a:p>
        </p:txBody>
      </p:sp>
      <p:sp>
        <p:nvSpPr>
          <p:cNvPr id="13" name="Content Placeholder 12"/>
          <p:cNvSpPr>
            <a:spLocks noGrp="1"/>
          </p:cNvSpPr>
          <p:nvPr>
            <p:ph sz="half" idx="1"/>
          </p:nvPr>
        </p:nvSpPr>
        <p:spPr/>
        <p:txBody>
          <a:bodyPr>
            <a:normAutofit/>
          </a:bodyPr>
          <a:lstStyle/>
          <a:p>
            <a:r>
              <a:rPr lang="en-US" dirty="0"/>
              <a:t>Don’t share your password with anyone</a:t>
            </a:r>
          </a:p>
          <a:p>
            <a:r>
              <a:rPr lang="en-US" altLang="en-US" dirty="0"/>
              <a:t>Don’t write down your password and leave it on your desk</a:t>
            </a:r>
          </a:p>
          <a:p>
            <a:r>
              <a:rPr lang="en-US" altLang="en-US" dirty="0"/>
              <a:t>Don’t use the same password for multiple services</a:t>
            </a:r>
          </a:p>
          <a:p>
            <a:r>
              <a:rPr lang="en-US" altLang="en-US" dirty="0"/>
              <a:t>Make your password easy to remember</a:t>
            </a:r>
          </a:p>
          <a:p>
            <a:r>
              <a:rPr lang="en-US" altLang="en-US" dirty="0"/>
              <a:t>Change your password every 90 days</a:t>
            </a:r>
          </a:p>
          <a:p>
            <a:endParaRPr lang="en-US" altLang="en-US" dirty="0"/>
          </a:p>
        </p:txBody>
      </p:sp>
      <p:pic>
        <p:nvPicPr>
          <p:cNvPr id="4" name="Content Placeholder 3"/>
          <p:cNvPicPr>
            <a:picLocks noGrp="1" noChangeAspect="1"/>
          </p:cNvPicPr>
          <p:nvPr>
            <p:ph sz="half" idx="2"/>
          </p:nvPr>
        </p:nvPicPr>
        <p:blipFill>
          <a:blip r:embed="rId2"/>
          <a:stretch>
            <a:fillRect/>
          </a:stretch>
        </p:blipFill>
        <p:spPr>
          <a:xfrm>
            <a:off x="6188075" y="2536768"/>
            <a:ext cx="5194300" cy="3010014"/>
          </a:xfrm>
        </p:spPr>
      </p:pic>
      <p:pic>
        <p:nvPicPr>
          <p:cNvPr id="5"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5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777"/>
            <a:ext cx="12192000" cy="6818445"/>
          </a:xfrm>
          <a:prstGeom prst="rect">
            <a:avLst/>
          </a:prstGeom>
        </p:spPr>
      </p:pic>
    </p:spTree>
    <p:extLst>
      <p:ext uri="{BB962C8B-B14F-4D97-AF65-F5344CB8AC3E}">
        <p14:creationId xmlns:p14="http://schemas.microsoft.com/office/powerpoint/2010/main" val="2241629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accounts: 2FA</a:t>
            </a:r>
          </a:p>
        </p:txBody>
      </p:sp>
      <p:sp>
        <p:nvSpPr>
          <p:cNvPr id="13" name="Content Placeholder 12"/>
          <p:cNvSpPr>
            <a:spLocks noGrp="1"/>
          </p:cNvSpPr>
          <p:nvPr>
            <p:ph sz="half" idx="1"/>
          </p:nvPr>
        </p:nvSpPr>
        <p:spPr/>
        <p:txBody>
          <a:bodyPr/>
          <a:lstStyle/>
          <a:p>
            <a:r>
              <a:rPr lang="en-US" altLang="en-US" dirty="0"/>
              <a:t>If your accounts (Facebook, Gmail, Bank, etc.) support two factor authentication, use it.</a:t>
            </a:r>
          </a:p>
          <a:p>
            <a:r>
              <a:rPr lang="en-US" altLang="en-US" dirty="0"/>
              <a:t>Two factor sends you a text message or email with a special code when you’re logging on from an unknown device.</a:t>
            </a:r>
          </a:p>
        </p:txBody>
      </p:sp>
      <p:pic>
        <p:nvPicPr>
          <p:cNvPr id="5" name="Content Placeholder 4"/>
          <p:cNvPicPr>
            <a:picLocks noGrp="1" noChangeAspect="1"/>
          </p:cNvPicPr>
          <p:nvPr>
            <p:ph sz="half" idx="2"/>
          </p:nvPr>
        </p:nvPicPr>
        <p:blipFill>
          <a:blip r:embed="rId2"/>
          <a:stretch>
            <a:fillRect/>
          </a:stretch>
        </p:blipFill>
        <p:spPr>
          <a:xfrm>
            <a:off x="6188075" y="2418556"/>
            <a:ext cx="5194300" cy="3246437"/>
          </a:xfrm>
        </p:spPr>
      </p:pic>
      <p:pic>
        <p:nvPicPr>
          <p:cNvPr id="6"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22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Attack Vectors: General Scams</a:t>
            </a:r>
          </a:p>
        </p:txBody>
      </p:sp>
      <p:pic>
        <p:nvPicPr>
          <p:cNvPr id="7" name="Content Placeholder 6"/>
          <p:cNvPicPr>
            <a:picLocks noGrp="1" noChangeAspect="1"/>
          </p:cNvPicPr>
          <p:nvPr>
            <p:ph idx="1"/>
          </p:nvPr>
        </p:nvPicPr>
        <p:blipFill>
          <a:blip r:embed="rId2"/>
          <a:stretch>
            <a:fillRect/>
          </a:stretch>
        </p:blipFill>
        <p:spPr>
          <a:xfrm>
            <a:off x="1" y="0"/>
            <a:ext cx="12192000" cy="7588076"/>
          </a:xfrm>
          <a:prstGeom prst="rect">
            <a:avLst/>
          </a:prstGeom>
        </p:spPr>
      </p:pic>
    </p:spTree>
    <p:extLst>
      <p:ext uri="{BB962C8B-B14F-4D97-AF65-F5344CB8AC3E}">
        <p14:creationId xmlns:p14="http://schemas.microsoft.com/office/powerpoint/2010/main" val="116270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5F5E8E-7CC7-495B-9E3C-ABCE818BEA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176FBE6-7D0A-4ED8-9B4A-1629E594A7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9">
            <a:extLst>
              <a:ext uri="{FF2B5EF4-FFF2-40B4-BE49-F238E27FC236}">
                <a16:creationId xmlns:a16="http://schemas.microsoft.com/office/drawing/2014/main" id="{8ACCC328-12DA-4340-981F-DF31D51267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a:extLst>
              <a:ext uri="{FF2B5EF4-FFF2-40B4-BE49-F238E27FC236}">
                <a16:creationId xmlns:a16="http://schemas.microsoft.com/office/drawing/2014/main" id="{24901C62-E2F2-4A3C-972C-33FC1D894F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a:stretch>
            <a:fillRect/>
          </a:stretch>
        </p:blipFill>
        <p:spPr>
          <a:xfrm>
            <a:off x="6961951" y="36455"/>
            <a:ext cx="4939998" cy="6258276"/>
          </a:xfrm>
          <a:prstGeom prst="rect">
            <a:avLst/>
          </a:prstGeom>
        </p:spPr>
      </p:pic>
      <p:sp>
        <p:nvSpPr>
          <p:cNvPr id="2" name="Title 1"/>
          <p:cNvSpPr>
            <a:spLocks noGrp="1"/>
          </p:cNvSpPr>
          <p:nvPr>
            <p:ph type="title"/>
          </p:nvPr>
        </p:nvSpPr>
        <p:spPr>
          <a:xfrm>
            <a:off x="810000" y="447188"/>
            <a:ext cx="5039035" cy="1559412"/>
          </a:xfrm>
        </p:spPr>
        <p:txBody>
          <a:bodyPr vert="horz" lIns="91440" tIns="45720" rIns="91440" bIns="45720" rtlCol="0" anchor="b">
            <a:normAutofit/>
          </a:bodyPr>
          <a:lstStyle/>
          <a:p>
            <a:r>
              <a:rPr lang="en-US" sz="3700"/>
              <a:t>A common nonprofit email scam…</a:t>
            </a:r>
          </a:p>
        </p:txBody>
      </p:sp>
      <p:sp>
        <p:nvSpPr>
          <p:cNvPr id="4" name="Text Placeholder 3"/>
          <p:cNvSpPr>
            <a:spLocks noGrp="1"/>
          </p:cNvSpPr>
          <p:nvPr>
            <p:ph type="body" sz="half" idx="2"/>
          </p:nvPr>
        </p:nvSpPr>
        <p:spPr>
          <a:xfrm>
            <a:off x="818712" y="2413000"/>
            <a:ext cx="5016259" cy="3632200"/>
          </a:xfrm>
        </p:spPr>
        <p:txBody>
          <a:bodyPr vert="horz" lIns="91440" tIns="45720" rIns="91440" bIns="45720" rtlCol="0" anchor="ctr">
            <a:normAutofit/>
          </a:bodyPr>
          <a:lstStyle/>
          <a:p>
            <a:r>
              <a:rPr lang="en-US" sz="2400" dirty="0"/>
              <a:t>Cyber criminals are pulling staff data from your website and Form 990s</a:t>
            </a:r>
          </a:p>
          <a:p>
            <a:pPr>
              <a:buFont typeface="Wingdings 2" charset="2"/>
              <a:buChar char=""/>
            </a:pPr>
            <a:endParaRPr lang="en-US" dirty="0"/>
          </a:p>
        </p:txBody>
      </p:sp>
      <p:pic>
        <p:nvPicPr>
          <p:cNvPr id="10" name="Picture 2" descr="We're better together.">
            <a:extLst>
              <a:ext uri="{FF2B5EF4-FFF2-40B4-BE49-F238E27FC236}">
                <a16:creationId xmlns:a16="http://schemas.microsoft.com/office/drawing/2014/main" id="{B3AEEBDF-5104-4012-A00B-A60F88563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18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8E5F5E8E-7CC7-495B-9E3C-ABCE818BEA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176FBE6-7D0A-4ED8-9B4A-1629E594A7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9">
            <a:extLst>
              <a:ext uri="{FF2B5EF4-FFF2-40B4-BE49-F238E27FC236}">
                <a16:creationId xmlns:a16="http://schemas.microsoft.com/office/drawing/2014/main" id="{8ACCC328-12DA-4340-981F-DF31D51267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7">
            <a:extLst>
              <a:ext uri="{FF2B5EF4-FFF2-40B4-BE49-F238E27FC236}">
                <a16:creationId xmlns:a16="http://schemas.microsoft.com/office/drawing/2014/main" id="{24901C62-E2F2-4A3C-972C-33FC1D894F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1C1D9A-DCA3-4F19-B878-220B6B72D43E}"/>
              </a:ext>
            </a:extLst>
          </p:cNvPr>
          <p:cNvSpPr/>
          <p:nvPr/>
        </p:nvSpPr>
        <p:spPr>
          <a:xfrm>
            <a:off x="6485467" y="-567813"/>
            <a:ext cx="5895804" cy="83770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a:extLst>
              <a:ext uri="{FF2B5EF4-FFF2-40B4-BE49-F238E27FC236}">
                <a16:creationId xmlns:a16="http://schemas.microsoft.com/office/drawing/2014/main" id="{D5D76BEF-3919-4BED-A7AB-A7543EE8178C}"/>
              </a:ext>
            </a:extLst>
          </p:cNvPr>
          <p:cNvPicPr>
            <a:picLocks noGrp="1" noChangeAspect="1"/>
          </p:cNvPicPr>
          <p:nvPr>
            <p:ph idx="1"/>
          </p:nvPr>
        </p:nvPicPr>
        <p:blipFill>
          <a:blip r:embed="rId3"/>
          <a:stretch>
            <a:fillRect/>
          </a:stretch>
        </p:blipFill>
        <p:spPr>
          <a:xfrm>
            <a:off x="6626495" y="1474833"/>
            <a:ext cx="5421428" cy="4026315"/>
          </a:xfrm>
          <a:prstGeom prst="rect">
            <a:avLst/>
          </a:prstGeom>
        </p:spPr>
      </p:pic>
      <p:sp>
        <p:nvSpPr>
          <p:cNvPr id="2" name="Title 1"/>
          <p:cNvSpPr>
            <a:spLocks noGrp="1"/>
          </p:cNvSpPr>
          <p:nvPr>
            <p:ph type="title"/>
          </p:nvPr>
        </p:nvSpPr>
        <p:spPr>
          <a:xfrm>
            <a:off x="810000" y="447188"/>
            <a:ext cx="5039035" cy="1559412"/>
          </a:xfrm>
        </p:spPr>
        <p:txBody>
          <a:bodyPr vert="horz" lIns="91440" tIns="45720" rIns="91440" bIns="45720" rtlCol="0" anchor="b">
            <a:normAutofit/>
          </a:bodyPr>
          <a:lstStyle/>
          <a:p>
            <a:pPr>
              <a:lnSpc>
                <a:spcPct val="90000"/>
              </a:lnSpc>
            </a:pPr>
            <a:r>
              <a:rPr lang="en-US" sz="3400"/>
              <a:t>Common Attack Vectors: Phishing Emails</a:t>
            </a:r>
          </a:p>
        </p:txBody>
      </p:sp>
      <p:sp>
        <p:nvSpPr>
          <p:cNvPr id="4" name="Text Placeholder 3"/>
          <p:cNvSpPr>
            <a:spLocks noGrp="1"/>
          </p:cNvSpPr>
          <p:nvPr>
            <p:ph type="body" sz="half" idx="2"/>
          </p:nvPr>
        </p:nvSpPr>
        <p:spPr>
          <a:xfrm>
            <a:off x="818712" y="2413000"/>
            <a:ext cx="5016259" cy="3632200"/>
          </a:xfrm>
        </p:spPr>
        <p:txBody>
          <a:bodyPr vert="horz" lIns="91440" tIns="45720" rIns="91440" bIns="45720" rtlCol="0" anchor="ctr">
            <a:normAutofit/>
          </a:bodyPr>
          <a:lstStyle/>
          <a:p>
            <a:pPr>
              <a:buFont typeface="Wingdings 2" charset="2"/>
              <a:buChar char=""/>
            </a:pPr>
            <a:r>
              <a:rPr lang="en-US" sz="1600" dirty="0"/>
              <a:t>Phishing email characteristics include:</a:t>
            </a:r>
          </a:p>
          <a:p>
            <a:pPr marL="742950" lvl="1" indent="-285750">
              <a:buFont typeface="Wingdings 2" charset="2"/>
              <a:buChar char=""/>
            </a:pPr>
            <a:r>
              <a:rPr lang="en-US" sz="1600" dirty="0"/>
              <a:t>Misspelled email domains</a:t>
            </a:r>
          </a:p>
          <a:p>
            <a:pPr marL="742950" lvl="1" indent="-285750">
              <a:buFont typeface="Wingdings 2" charset="2"/>
              <a:buChar char=""/>
            </a:pPr>
            <a:r>
              <a:rPr lang="en-US" sz="1600" dirty="0"/>
              <a:t>Hyperlinks that don’t go where they say they will</a:t>
            </a:r>
          </a:p>
          <a:p>
            <a:pPr marL="742950" lvl="1" indent="-285750">
              <a:buFont typeface="Wingdings 2" charset="2"/>
              <a:buChar char=""/>
            </a:pPr>
            <a:r>
              <a:rPr lang="en-US" sz="1600" dirty="0"/>
              <a:t>Threats of account shutdown if no action is taken</a:t>
            </a:r>
          </a:p>
          <a:p>
            <a:pPr marL="742950" lvl="1" indent="-285750">
              <a:buFont typeface="Wingdings 2" charset="2"/>
              <a:buChar char=""/>
            </a:pPr>
            <a:r>
              <a:rPr lang="en-US" sz="1600" dirty="0"/>
              <a:t>Urgent subject lines  </a:t>
            </a:r>
          </a:p>
        </p:txBody>
      </p:sp>
      <p:pic>
        <p:nvPicPr>
          <p:cNvPr id="11" name="Picture 2" descr="We're better together.">
            <a:extLst>
              <a:ext uri="{FF2B5EF4-FFF2-40B4-BE49-F238E27FC236}">
                <a16:creationId xmlns:a16="http://schemas.microsoft.com/office/drawing/2014/main" id="{E0F5FEA2-DB8C-486E-853E-4CDD06D69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5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Attack: Cryptolocker</a:t>
            </a:r>
            <a:endParaRPr lang="en-US" dirty="0"/>
          </a:p>
        </p:txBody>
      </p:sp>
      <p:sp>
        <p:nvSpPr>
          <p:cNvPr id="13" name="Content Placeholder 12"/>
          <p:cNvSpPr>
            <a:spLocks noGrp="1"/>
          </p:cNvSpPr>
          <p:nvPr>
            <p:ph sz="half" idx="1"/>
          </p:nvPr>
        </p:nvSpPr>
        <p:spPr/>
        <p:txBody>
          <a:bodyPr/>
          <a:lstStyle/>
          <a:p>
            <a:r>
              <a:rPr lang="en-US" dirty="0" err="1"/>
              <a:t>Cryptolocker</a:t>
            </a:r>
            <a:r>
              <a:rPr lang="en-US" dirty="0"/>
              <a:t> downloads a piece of software to your computer that then encrypts anything file that it can access, including the file server.</a:t>
            </a:r>
          </a:p>
          <a:p>
            <a:r>
              <a:rPr lang="en-US" dirty="0"/>
              <a:t>After it’s done encrypting, a random screen appears and demands payment.</a:t>
            </a:r>
          </a:p>
          <a:p>
            <a:r>
              <a:rPr lang="en-US" dirty="0"/>
              <a:t>Usually delivered via an email attachment or rogue website</a:t>
            </a:r>
          </a:p>
        </p:txBody>
      </p:sp>
      <p:pic>
        <p:nvPicPr>
          <p:cNvPr id="15" name="Content Placeholder 14"/>
          <p:cNvPicPr>
            <a:picLocks noGrp="1" noChangeAspect="1"/>
          </p:cNvPicPr>
          <p:nvPr>
            <p:ph sz="half" idx="2"/>
          </p:nvPr>
        </p:nvPicPr>
        <p:blipFill>
          <a:blip r:embed="rId2"/>
          <a:stretch>
            <a:fillRect/>
          </a:stretch>
        </p:blipFill>
        <p:spPr>
          <a:xfrm>
            <a:off x="6308725" y="2232025"/>
            <a:ext cx="4953000" cy="3619500"/>
          </a:xfrm>
        </p:spPr>
      </p:pic>
      <p:pic>
        <p:nvPicPr>
          <p:cNvPr id="5"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77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a:t>
            </a:r>
            <a:r>
              <a:rPr lang="en-US" dirty="0" err="1"/>
              <a:t>Cryptolocker</a:t>
            </a:r>
            <a:endParaRPr lang="en-US" dirty="0"/>
          </a:p>
        </p:txBody>
      </p:sp>
      <p:sp>
        <p:nvSpPr>
          <p:cNvPr id="13" name="Content Placeholder 12"/>
          <p:cNvSpPr>
            <a:spLocks noGrp="1"/>
          </p:cNvSpPr>
          <p:nvPr>
            <p:ph sz="half" idx="1"/>
          </p:nvPr>
        </p:nvSpPr>
        <p:spPr/>
        <p:txBody>
          <a:bodyPr/>
          <a:lstStyle/>
          <a:p>
            <a:r>
              <a:rPr lang="en-US" dirty="0"/>
              <a:t>Only open attachments from people you trust; if you think it’s a fake attachment, don’t open it.</a:t>
            </a:r>
          </a:p>
          <a:p>
            <a:pPr lvl="1"/>
            <a:r>
              <a:rPr lang="en-US" dirty="0"/>
              <a:t>Office 365 and Google Apps automatically scans attachments, but criminals are always one step ahead.</a:t>
            </a:r>
          </a:p>
          <a:p>
            <a:r>
              <a:rPr lang="en-US" dirty="0"/>
              <a:t>Check any hyperlinks in email by hovering over them.  Make sure the website goes to where it’s supposed to go to and not to a URL shortening service like bit.ly.</a:t>
            </a:r>
          </a:p>
        </p:txBody>
      </p:sp>
      <p:pic>
        <p:nvPicPr>
          <p:cNvPr id="15" name="Content Placeholder 14"/>
          <p:cNvPicPr>
            <a:picLocks noGrp="1" noChangeAspect="1"/>
          </p:cNvPicPr>
          <p:nvPr>
            <p:ph sz="half" idx="2"/>
          </p:nvPr>
        </p:nvPicPr>
        <p:blipFill>
          <a:blip r:embed="rId2"/>
          <a:stretch>
            <a:fillRect/>
          </a:stretch>
        </p:blipFill>
        <p:spPr>
          <a:xfrm>
            <a:off x="6308725" y="2232025"/>
            <a:ext cx="4953000" cy="3619500"/>
          </a:xfrm>
        </p:spPr>
      </p:pic>
      <p:pic>
        <p:nvPicPr>
          <p:cNvPr id="5"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0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A broad overview of cybersecurity in today’s news</a:t>
            </a:r>
          </a:p>
          <a:p>
            <a:r>
              <a:rPr lang="en-US" dirty="0"/>
              <a:t>Case Study example of a common IT security breach</a:t>
            </a:r>
          </a:p>
          <a:p>
            <a:r>
              <a:rPr lang="en-US" dirty="0"/>
              <a:t>Best practices and tips you can bring back to your staff</a:t>
            </a:r>
          </a:p>
          <a:p>
            <a:r>
              <a:rPr lang="en-US" dirty="0"/>
              <a:t>Questions and Answers</a:t>
            </a:r>
          </a:p>
          <a:p>
            <a:pPr marL="0" indent="0">
              <a:buNone/>
            </a:pPr>
            <a:endParaRPr lang="en-US" dirty="0"/>
          </a:p>
        </p:txBody>
      </p:sp>
      <p:pic>
        <p:nvPicPr>
          <p:cNvPr id="4" name="Picture 2" descr="We're better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008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7D118-3B1B-49D5-83B7-9EBBF75CAA36}"/>
              </a:ext>
            </a:extLst>
          </p:cNvPr>
          <p:cNvPicPr>
            <a:picLocks noChangeAspect="1"/>
          </p:cNvPicPr>
          <p:nvPr/>
        </p:nvPicPr>
        <p:blipFill>
          <a:blip r:embed="rId2"/>
          <a:stretch>
            <a:fillRect/>
          </a:stretch>
        </p:blipFill>
        <p:spPr>
          <a:xfrm>
            <a:off x="1696065" y="-2627"/>
            <a:ext cx="8878529" cy="6860681"/>
          </a:xfrm>
          <a:prstGeom prst="rect">
            <a:avLst/>
          </a:prstGeom>
        </p:spPr>
      </p:pic>
    </p:spTree>
    <p:extLst>
      <p:ext uri="{BB962C8B-B14F-4D97-AF65-F5344CB8AC3E}">
        <p14:creationId xmlns:p14="http://schemas.microsoft.com/office/powerpoint/2010/main" val="1418904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AED6-92D6-4280-83BB-E25F352B3E04}"/>
              </a:ext>
            </a:extLst>
          </p:cNvPr>
          <p:cNvSpPr>
            <a:spLocks noGrp="1"/>
          </p:cNvSpPr>
          <p:nvPr>
            <p:ph type="title"/>
          </p:nvPr>
        </p:nvSpPr>
        <p:spPr/>
        <p:txBody>
          <a:bodyPr/>
          <a:lstStyle/>
          <a:p>
            <a:r>
              <a:rPr lang="en-US" sz="3200" dirty="0"/>
              <a:t>Implementing Policies to Protect Your Workforce</a:t>
            </a:r>
          </a:p>
        </p:txBody>
      </p:sp>
      <p:sp>
        <p:nvSpPr>
          <p:cNvPr id="3" name="Content Placeholder 2">
            <a:extLst>
              <a:ext uri="{FF2B5EF4-FFF2-40B4-BE49-F238E27FC236}">
                <a16:creationId xmlns:a16="http://schemas.microsoft.com/office/drawing/2014/main" id="{DEDCDA91-3F10-430F-84DA-1B7DE14DA5CE}"/>
              </a:ext>
            </a:extLst>
          </p:cNvPr>
          <p:cNvSpPr>
            <a:spLocks noGrp="1"/>
          </p:cNvSpPr>
          <p:nvPr>
            <p:ph sz="half" idx="1"/>
          </p:nvPr>
        </p:nvSpPr>
        <p:spPr>
          <a:xfrm>
            <a:off x="818712" y="2222287"/>
            <a:ext cx="10780389" cy="3638763"/>
          </a:xfrm>
        </p:spPr>
        <p:txBody>
          <a:bodyPr>
            <a:normAutofit/>
          </a:bodyPr>
          <a:lstStyle/>
          <a:p>
            <a:r>
              <a:rPr lang="en-US" b="1" dirty="0"/>
              <a:t>WISP (Written Information Security Policy)</a:t>
            </a:r>
          </a:p>
          <a:p>
            <a:pPr lvl="1"/>
            <a:r>
              <a:rPr lang="en-US" dirty="0"/>
              <a:t>Massachusetts requires this to comply with the law</a:t>
            </a:r>
          </a:p>
          <a:p>
            <a:r>
              <a:rPr lang="en-US" b="1" dirty="0"/>
              <a:t>BYOD Policy</a:t>
            </a:r>
          </a:p>
          <a:p>
            <a:pPr lvl="1"/>
            <a:r>
              <a:rPr lang="en-US" dirty="0"/>
              <a:t>This policy covers any mobile device capable of coming into contact with your companies' data.</a:t>
            </a:r>
          </a:p>
          <a:p>
            <a:r>
              <a:rPr lang="en-US" b="1" dirty="0"/>
              <a:t>Password Policy</a:t>
            </a:r>
          </a:p>
          <a:p>
            <a:pPr lvl="1"/>
            <a:r>
              <a:rPr lang="en-US" dirty="0"/>
              <a:t>This policy would apply to any person who is provided an account connected to your corporate network or systems, including: employees, guests, contractors, partners, vendors, etc.</a:t>
            </a:r>
          </a:p>
        </p:txBody>
      </p:sp>
      <p:pic>
        <p:nvPicPr>
          <p:cNvPr id="7" name="Picture 2" descr="We're better together.">
            <a:extLst>
              <a:ext uri="{FF2B5EF4-FFF2-40B4-BE49-F238E27FC236}">
                <a16:creationId xmlns:a16="http://schemas.microsoft.com/office/drawing/2014/main" id="{9A7790EC-5A13-4CDF-8850-AA1C360B8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4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Any questions?</a:t>
            </a:r>
          </a:p>
        </p:txBody>
      </p:sp>
    </p:spTree>
    <p:extLst>
      <p:ext uri="{BB962C8B-B14F-4D97-AF65-F5344CB8AC3E}">
        <p14:creationId xmlns:p14="http://schemas.microsoft.com/office/powerpoint/2010/main" val="3418120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EB48-2AB7-4DCF-9EEA-BDA73F423B4E}"/>
              </a:ext>
            </a:extLst>
          </p:cNvPr>
          <p:cNvSpPr>
            <a:spLocks noGrp="1"/>
          </p:cNvSpPr>
          <p:nvPr>
            <p:ph type="title"/>
          </p:nvPr>
        </p:nvSpPr>
        <p:spPr/>
        <p:txBody>
          <a:bodyPr/>
          <a:lstStyle/>
          <a:p>
            <a:r>
              <a:rPr lang="en-US" dirty="0"/>
              <a:t>Thank you for attending</a:t>
            </a:r>
          </a:p>
        </p:txBody>
      </p:sp>
      <p:sp>
        <p:nvSpPr>
          <p:cNvPr id="3" name="Content Placeholder 2">
            <a:extLst>
              <a:ext uri="{FF2B5EF4-FFF2-40B4-BE49-F238E27FC236}">
                <a16:creationId xmlns:a16="http://schemas.microsoft.com/office/drawing/2014/main" id="{C5E36EDF-216A-471D-B6FB-E1292F905E58}"/>
              </a:ext>
            </a:extLst>
          </p:cNvPr>
          <p:cNvSpPr>
            <a:spLocks noGrp="1"/>
          </p:cNvSpPr>
          <p:nvPr>
            <p:ph idx="1"/>
          </p:nvPr>
        </p:nvSpPr>
        <p:spPr/>
        <p:txBody>
          <a:bodyPr>
            <a:normAutofit/>
          </a:bodyPr>
          <a:lstStyle/>
          <a:p>
            <a:r>
              <a:rPr lang="en-US" sz="2800" dirty="0"/>
              <a:t>All attendees will receive:</a:t>
            </a:r>
          </a:p>
          <a:p>
            <a:pPr marL="685800" lvl="1">
              <a:buFont typeface="Arial" panose="020B0604020202020204" pitchFamily="34" charset="0"/>
              <a:buChar char="•"/>
            </a:pPr>
            <a:r>
              <a:rPr lang="en-US" sz="2400" dirty="0"/>
              <a:t>A customizable BYOD template to use at your organization</a:t>
            </a:r>
          </a:p>
          <a:p>
            <a:pPr marL="685800" lvl="1">
              <a:buFont typeface="Arial" panose="020B0604020202020204" pitchFamily="34" charset="0"/>
              <a:buChar char="•"/>
            </a:pPr>
            <a:r>
              <a:rPr lang="en-US" sz="2400" dirty="0"/>
              <a:t>15% off an IT security assessment performed by TNB</a:t>
            </a:r>
          </a:p>
          <a:p>
            <a:pPr marL="0" indent="0">
              <a:buNone/>
            </a:pPr>
            <a:endParaRPr lang="en-US" sz="2800" dirty="0"/>
          </a:p>
        </p:txBody>
      </p:sp>
      <p:pic>
        <p:nvPicPr>
          <p:cNvPr id="4" name="Picture 2" descr="We're better together.">
            <a:extLst>
              <a:ext uri="{FF2B5EF4-FFF2-40B4-BE49-F238E27FC236}">
                <a16:creationId xmlns:a16="http://schemas.microsoft.com/office/drawing/2014/main" id="{F01DBB67-6D70-4B02-B7B6-94AF257EF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1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Goals</a:t>
            </a:r>
          </a:p>
        </p:txBody>
      </p:sp>
      <p:sp>
        <p:nvSpPr>
          <p:cNvPr id="3" name="Content Placeholder 2"/>
          <p:cNvSpPr>
            <a:spLocks noGrp="1"/>
          </p:cNvSpPr>
          <p:nvPr>
            <p:ph idx="1"/>
          </p:nvPr>
        </p:nvSpPr>
        <p:spPr/>
        <p:txBody>
          <a:bodyPr/>
          <a:lstStyle/>
          <a:p>
            <a:r>
              <a:rPr lang="en-US" dirty="0"/>
              <a:t>You’ll understand the dangers of cyber crime.</a:t>
            </a:r>
          </a:p>
          <a:p>
            <a:r>
              <a:rPr lang="en-US" dirty="0"/>
              <a:t>You’ll understand the various ways that criminals are targeting your nonprofit</a:t>
            </a:r>
          </a:p>
          <a:p>
            <a:r>
              <a:rPr lang="en-US" dirty="0"/>
              <a:t>You’ll be able to bring back some actionable items to your team</a:t>
            </a:r>
          </a:p>
          <a:p>
            <a:r>
              <a:rPr lang="en-US" dirty="0"/>
              <a:t>You’ll have further questions about security in general</a:t>
            </a:r>
          </a:p>
          <a:p>
            <a:endParaRPr lang="en-US" dirty="0"/>
          </a:p>
        </p:txBody>
      </p:sp>
      <p:pic>
        <p:nvPicPr>
          <p:cNvPr id="4" name="Picture 2" descr="We're better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0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know who this is?</a:t>
            </a:r>
          </a:p>
        </p:txBody>
      </p:sp>
      <p:pic>
        <p:nvPicPr>
          <p:cNvPr id="5"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4"/>
          <a:stretch>
            <a:fillRect/>
          </a:stretch>
        </p:blipFill>
        <p:spPr>
          <a:xfrm>
            <a:off x="-1355837" y="0"/>
            <a:ext cx="13607368" cy="7379002"/>
          </a:xfrm>
        </p:spPr>
      </p:pic>
    </p:spTree>
    <p:extLst>
      <p:ext uri="{BB962C8B-B14F-4D97-AF65-F5344CB8AC3E}">
        <p14:creationId xmlns:p14="http://schemas.microsoft.com/office/powerpoint/2010/main" val="223564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5F5E8E-7CC7-495B-9E3C-ABCE818BEA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176FBE6-7D0A-4ED8-9B4A-1629E594A7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9">
            <a:extLst>
              <a:ext uri="{FF2B5EF4-FFF2-40B4-BE49-F238E27FC236}">
                <a16:creationId xmlns:a16="http://schemas.microsoft.com/office/drawing/2014/main" id="{8ACCC328-12DA-4340-981F-DF31D51267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7">
            <a:extLst>
              <a:ext uri="{FF2B5EF4-FFF2-40B4-BE49-F238E27FC236}">
                <a16:creationId xmlns:a16="http://schemas.microsoft.com/office/drawing/2014/main" id="{24901C62-E2F2-4A3C-972C-33FC1D894F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e're better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982" y="6372313"/>
            <a:ext cx="3778306" cy="43450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2"/>
          </p:nvPr>
        </p:nvPicPr>
        <p:blipFill>
          <a:blip r:embed="rId3"/>
          <a:stretch>
            <a:fillRect/>
          </a:stretch>
        </p:blipFill>
        <p:spPr>
          <a:xfrm>
            <a:off x="7734908" y="1679045"/>
            <a:ext cx="3204602" cy="3382166"/>
          </a:xfrm>
          <a:prstGeom prst="rect">
            <a:avLst/>
          </a:prstGeom>
        </p:spPr>
      </p:pic>
      <p:sp>
        <p:nvSpPr>
          <p:cNvPr id="2" name="Title 1"/>
          <p:cNvSpPr>
            <a:spLocks noGrp="1"/>
          </p:cNvSpPr>
          <p:nvPr>
            <p:ph type="title"/>
          </p:nvPr>
        </p:nvSpPr>
        <p:spPr>
          <a:xfrm>
            <a:off x="810000" y="447188"/>
            <a:ext cx="5039035" cy="1559412"/>
          </a:xfrm>
        </p:spPr>
        <p:txBody>
          <a:bodyPr vert="horz" lIns="91440" tIns="45720" rIns="91440" bIns="45720" rtlCol="0" anchor="b">
            <a:normAutofit/>
          </a:bodyPr>
          <a:lstStyle/>
          <a:p>
            <a:r>
              <a:rPr lang="en-US" dirty="0"/>
              <a:t>Cyber Security in the News</a:t>
            </a:r>
          </a:p>
        </p:txBody>
      </p:sp>
      <p:sp>
        <p:nvSpPr>
          <p:cNvPr id="3" name="Content Placeholder 2"/>
          <p:cNvSpPr>
            <a:spLocks noGrp="1"/>
          </p:cNvSpPr>
          <p:nvPr>
            <p:ph sz="half" idx="1"/>
          </p:nvPr>
        </p:nvSpPr>
        <p:spPr>
          <a:xfrm>
            <a:off x="818712" y="2413000"/>
            <a:ext cx="5016259" cy="3632200"/>
          </a:xfrm>
        </p:spPr>
        <p:txBody>
          <a:bodyPr vert="horz" lIns="91440" tIns="45720" rIns="91440" bIns="45720" rtlCol="0" anchor="ctr">
            <a:normAutofit/>
          </a:bodyPr>
          <a:lstStyle/>
          <a:p>
            <a:r>
              <a:rPr lang="en-US" dirty="0"/>
              <a:t>John Podesta was the former chairman of the 2016 Hillary Clinton Campaign.</a:t>
            </a:r>
          </a:p>
          <a:p>
            <a:r>
              <a:rPr lang="en-US" dirty="0"/>
              <a:t>In October 7, 2016, thousands of his personal emails were published on the Internet, exposing Clinton’s positions and campaign strategy.</a:t>
            </a:r>
          </a:p>
          <a:p>
            <a:r>
              <a:rPr lang="en-US" dirty="0"/>
              <a:t>Podesta fell for a basic phishing attack where someone stole his Gmail password.</a:t>
            </a:r>
          </a:p>
        </p:txBody>
      </p:sp>
    </p:spTree>
    <p:extLst>
      <p:ext uri="{BB962C8B-B14F-4D97-AF65-F5344CB8AC3E}">
        <p14:creationId xmlns:p14="http://schemas.microsoft.com/office/powerpoint/2010/main" val="113481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3A0175D3-7E77-4A8F-BD4F-41E1FFA00270}"/>
              </a:ext>
            </a:extLst>
          </p:cNvPr>
          <p:cNvPicPr>
            <a:picLocks noChangeAspect="1"/>
          </p:cNvPicPr>
          <p:nvPr/>
        </p:nvPicPr>
        <p:blipFill>
          <a:blip r:embed="rId2"/>
          <a:stretch>
            <a:fillRect/>
          </a:stretch>
        </p:blipFill>
        <p:spPr>
          <a:xfrm>
            <a:off x="2071688" y="-7144"/>
            <a:ext cx="8229600" cy="7048256"/>
          </a:xfrm>
          <a:prstGeom prst="rect">
            <a:avLst/>
          </a:prstGeom>
        </p:spPr>
      </p:pic>
    </p:spTree>
    <p:extLst>
      <p:ext uri="{BB962C8B-B14F-4D97-AF65-F5344CB8AC3E}">
        <p14:creationId xmlns:p14="http://schemas.microsoft.com/office/powerpoint/2010/main" val="382419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5F5E8E-7CC7-495B-9E3C-ABCE818BEA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ounded Rectangle 10">
            <a:extLst>
              <a:ext uri="{FF2B5EF4-FFF2-40B4-BE49-F238E27FC236}">
                <a16:creationId xmlns:a16="http://schemas.microsoft.com/office/drawing/2014/main" id="{D175DB6D-328C-4880-9FDF-D07D5C0A8C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2319866"/>
            <a:ext cx="3163646" cy="3882255"/>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2"/>
          </p:nvPr>
        </p:nvPicPr>
        <p:blipFill>
          <a:blip r:embed="rId2"/>
          <a:stretch>
            <a:fillRect/>
          </a:stretch>
        </p:blipFill>
        <p:spPr>
          <a:xfrm>
            <a:off x="1364161" y="2450133"/>
            <a:ext cx="2055324" cy="3621719"/>
          </a:xfrm>
          <a:prstGeom prst="roundRect">
            <a:avLst>
              <a:gd name="adj" fmla="val 3876"/>
            </a:avLst>
          </a:prstGeom>
          <a:ln>
            <a:noFill/>
          </a:ln>
          <a:effectLst/>
        </p:spPr>
      </p:pic>
      <p:sp>
        <p:nvSpPr>
          <p:cNvPr id="2" name="Title 1"/>
          <p:cNvSpPr>
            <a:spLocks noGrp="1"/>
          </p:cNvSpPr>
          <p:nvPr>
            <p:ph type="title"/>
          </p:nvPr>
        </p:nvSpPr>
        <p:spPr>
          <a:xfrm>
            <a:off x="810000" y="447188"/>
            <a:ext cx="10571998" cy="970450"/>
          </a:xfrm>
        </p:spPr>
        <p:txBody>
          <a:bodyPr vert="horz" lIns="91440" tIns="45720" rIns="91440" bIns="45720" rtlCol="0" anchor="b">
            <a:normAutofit/>
          </a:bodyPr>
          <a:lstStyle/>
          <a:p>
            <a:r>
              <a:rPr lang="en-US" dirty="0"/>
              <a:t>And, it’s just not people in power…</a:t>
            </a:r>
          </a:p>
        </p:txBody>
      </p:sp>
      <p:sp>
        <p:nvSpPr>
          <p:cNvPr id="3" name="Content Placeholder 2"/>
          <p:cNvSpPr>
            <a:spLocks noGrp="1"/>
          </p:cNvSpPr>
          <p:nvPr>
            <p:ph sz="half" idx="1"/>
          </p:nvPr>
        </p:nvSpPr>
        <p:spPr>
          <a:xfrm>
            <a:off x="4330699" y="2413000"/>
            <a:ext cx="7052733" cy="3632200"/>
          </a:xfrm>
        </p:spPr>
        <p:txBody>
          <a:bodyPr vert="horz" lIns="91440" tIns="45720" rIns="91440" bIns="45720" rtlCol="0" anchor="ctr">
            <a:normAutofit/>
          </a:bodyPr>
          <a:lstStyle/>
          <a:p>
            <a:r>
              <a:rPr lang="en-US" dirty="0"/>
              <a:t>Earlier this year, a cyber criminal sent out a fake Google Docs link.  </a:t>
            </a:r>
          </a:p>
          <a:p>
            <a:r>
              <a:rPr lang="en-US" dirty="0"/>
              <a:t>When clicking the link and logging in, users gave away their address books, email passwords and email history to an unknown source.</a:t>
            </a:r>
          </a:p>
          <a:p>
            <a:r>
              <a:rPr lang="en-US" dirty="0"/>
              <a:t>Phishing scheme lasted for roughly six hours, but affected more than a million Google Apps users.</a:t>
            </a:r>
          </a:p>
        </p:txBody>
      </p:sp>
    </p:spTree>
    <p:extLst>
      <p:ext uri="{BB962C8B-B14F-4D97-AF65-F5344CB8AC3E}">
        <p14:creationId xmlns:p14="http://schemas.microsoft.com/office/powerpoint/2010/main" val="324321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 map of? </a:t>
            </a:r>
          </a:p>
        </p:txBody>
      </p:sp>
      <p:pic>
        <p:nvPicPr>
          <p:cNvPr id="7" name="Content Placeholder 6"/>
          <p:cNvPicPr>
            <a:picLocks noGrp="1" noChangeAspect="1"/>
          </p:cNvPicPr>
          <p:nvPr>
            <p:ph idx="1"/>
          </p:nvPr>
        </p:nvPicPr>
        <p:blipFill>
          <a:blip r:embed="rId2"/>
          <a:stretch>
            <a:fillRect/>
          </a:stretch>
        </p:blipFill>
        <p:spPr>
          <a:xfrm>
            <a:off x="0" y="1"/>
            <a:ext cx="12192000" cy="6858000"/>
          </a:xfrm>
        </p:spPr>
      </p:pic>
      <p:pic>
        <p:nvPicPr>
          <p:cNvPr id="4" name="Picture 2" descr="We're better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78" y="6408591"/>
            <a:ext cx="2948822" cy="33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20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3626</TotalTime>
  <Words>1363</Words>
  <Application>Microsoft Office PowerPoint</Application>
  <PresentationFormat>Widescreen</PresentationFormat>
  <Paragraphs>170</Paragraphs>
  <Slides>33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ゴシック</vt:lpstr>
      <vt:lpstr>Arial</vt:lpstr>
      <vt:lpstr>Calibri</vt:lpstr>
      <vt:lpstr>Century Gothic</vt:lpstr>
      <vt:lpstr>Wingdings 2</vt:lpstr>
      <vt:lpstr>Quotable</vt:lpstr>
      <vt:lpstr>Protecting Your Nonprofit’s IT Security</vt:lpstr>
      <vt:lpstr>Presenters</vt:lpstr>
      <vt:lpstr>Agenda</vt:lpstr>
      <vt:lpstr>Today’s Goals</vt:lpstr>
      <vt:lpstr>Do you know who this is?</vt:lpstr>
      <vt:lpstr>Cyber Security in the News</vt:lpstr>
      <vt:lpstr>PowerPoint Presentation</vt:lpstr>
      <vt:lpstr>And, it’s just not people in power…</vt:lpstr>
      <vt:lpstr>What is this a map of? </vt:lpstr>
      <vt:lpstr>WannaCry made many IT pros cry.</vt:lpstr>
      <vt:lpstr>Cyber Security in the News</vt:lpstr>
      <vt:lpstr>Nonprofit Case Study</vt:lpstr>
      <vt:lpstr>Nonprofit Case Study</vt:lpstr>
      <vt:lpstr>Nonprofit Case Study</vt:lpstr>
      <vt:lpstr>Nonprofit Case Study</vt:lpstr>
      <vt:lpstr>There’s always a risk for an attack…</vt:lpstr>
      <vt:lpstr>Your staff is the easiest target…</vt:lpstr>
      <vt:lpstr>Some basic techniques</vt:lpstr>
      <vt:lpstr>What is the most common password?</vt:lpstr>
      <vt:lpstr>The Most Common Passwords of 2016</vt:lpstr>
      <vt:lpstr>Protect your accounts: Passwords</vt:lpstr>
      <vt:lpstr>Protect your accounts: Passwords</vt:lpstr>
      <vt:lpstr>PowerPoint Presentation</vt:lpstr>
      <vt:lpstr>Protect your accounts: 2FA</vt:lpstr>
      <vt:lpstr>Common Attack Vectors: General Scams</vt:lpstr>
      <vt:lpstr>A common nonprofit email scam…</vt:lpstr>
      <vt:lpstr>Common Attack Vectors: Phishing Emails</vt:lpstr>
      <vt:lpstr>Common Attack: Cryptolocker</vt:lpstr>
      <vt:lpstr>Avoiding Cryptolocker</vt:lpstr>
      <vt:lpstr>PowerPoint Presentation</vt:lpstr>
      <vt:lpstr>Implementing Policies to Protect Your Workforce</vt:lpstr>
      <vt:lpstr>Any 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at Community Servings</dc:title>
  <dc:creator>Tuan Pham</dc:creator>
  <cp:lastModifiedBy>Ashley Fontes</cp:lastModifiedBy>
  <cp:revision>59</cp:revision>
  <dcterms:created xsi:type="dcterms:W3CDTF">2017-06-19T15:08:17Z</dcterms:created>
  <dcterms:modified xsi:type="dcterms:W3CDTF">2017-11-06T18:52:27Z</dcterms:modified>
</cp:coreProperties>
</file>