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63" r:id="rId5"/>
    <p:sldMasterId id="2147483704" r:id="rId6"/>
    <p:sldMasterId id="2147483716" r:id="rId7"/>
    <p:sldMasterId id="2147483728" r:id="rId8"/>
  </p:sldMasterIdLst>
  <p:notesMasterIdLst>
    <p:notesMasterId r:id="rId49"/>
  </p:notesMasterIdLst>
  <p:handoutMasterIdLst>
    <p:handoutMasterId r:id="rId50"/>
  </p:handoutMasterIdLst>
  <p:sldIdLst>
    <p:sldId id="659" r:id="rId9"/>
    <p:sldId id="588" r:id="rId10"/>
    <p:sldId id="647" r:id="rId11"/>
    <p:sldId id="568" r:id="rId12"/>
    <p:sldId id="611" r:id="rId13"/>
    <p:sldId id="642" r:id="rId14"/>
    <p:sldId id="616" r:id="rId15"/>
    <p:sldId id="617" r:id="rId16"/>
    <p:sldId id="618" r:id="rId17"/>
    <p:sldId id="595" r:id="rId18"/>
    <p:sldId id="627" r:id="rId19"/>
    <p:sldId id="628" r:id="rId20"/>
    <p:sldId id="660" r:id="rId21"/>
    <p:sldId id="613" r:id="rId22"/>
    <p:sldId id="634" r:id="rId23"/>
    <p:sldId id="640" r:id="rId24"/>
    <p:sldId id="631" r:id="rId25"/>
    <p:sldId id="636" r:id="rId26"/>
    <p:sldId id="624" r:id="rId27"/>
    <p:sldId id="641" r:id="rId28"/>
    <p:sldId id="622" r:id="rId29"/>
    <p:sldId id="623" r:id="rId30"/>
    <p:sldId id="625" r:id="rId31"/>
    <p:sldId id="645" r:id="rId32"/>
    <p:sldId id="646" r:id="rId33"/>
    <p:sldId id="644" r:id="rId34"/>
    <p:sldId id="648" r:id="rId35"/>
    <p:sldId id="649" r:id="rId36"/>
    <p:sldId id="650" r:id="rId37"/>
    <p:sldId id="651" r:id="rId38"/>
    <p:sldId id="652" r:id="rId39"/>
    <p:sldId id="654" r:id="rId40"/>
    <p:sldId id="661" r:id="rId41"/>
    <p:sldId id="653" r:id="rId42"/>
    <p:sldId id="658" r:id="rId43"/>
    <p:sldId id="655" r:id="rId44"/>
    <p:sldId id="656" r:id="rId45"/>
    <p:sldId id="657" r:id="rId46"/>
    <p:sldId id="599" r:id="rId47"/>
    <p:sldId id="635" r:id="rId48"/>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76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2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919291"/>
    <a:srgbClr val="EB7F14"/>
    <a:srgbClr val="AC001B"/>
    <a:srgbClr val="FFFFFF"/>
    <a:srgbClr val="820210"/>
    <a:srgbClr val="00527B"/>
    <a:srgbClr val="659140"/>
    <a:srgbClr val="6D9DBE"/>
    <a:srgbClr val="AC02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12" autoAdjust="0"/>
    <p:restoredTop sz="70525" autoAdjust="0"/>
  </p:normalViewPr>
  <p:slideViewPr>
    <p:cSldViewPr snapToGrid="0" snapToObjects="1">
      <p:cViewPr varScale="1">
        <p:scale>
          <a:sx n="63" d="100"/>
          <a:sy n="63" d="100"/>
        </p:scale>
        <p:origin x="1848" y="38"/>
      </p:cViewPr>
      <p:guideLst>
        <p:guide orient="horz" pos="2160"/>
        <p:guide pos="2765"/>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7F514493-602B-4C45-91AB-CFC1839273CB}" type="datetimeFigureOut">
              <a:rPr lang="en-US" smtClean="0"/>
              <a:pPr/>
              <a:t>6/26/2017</a:t>
            </a:fld>
            <a:endParaRPr lang="en-US" dirty="0"/>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693EDCFC-DF28-2B42-85BA-7670B5698108}" type="slidenum">
              <a:rPr lang="en-US" smtClean="0"/>
              <a:pPr/>
              <a:t>‹#›</a:t>
            </a:fld>
            <a:endParaRPr lang="en-US" dirty="0"/>
          </a:p>
        </p:txBody>
      </p:sp>
    </p:spTree>
    <p:extLst>
      <p:ext uri="{BB962C8B-B14F-4D97-AF65-F5344CB8AC3E}">
        <p14:creationId xmlns:p14="http://schemas.microsoft.com/office/powerpoint/2010/main" val="40533495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F9DBAA3D-5465-9E4B-862D-25010438F5FE}" type="datetimeFigureOut">
              <a:rPr lang="en-US" smtClean="0"/>
              <a:pPr/>
              <a:t>6/26/2017</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6897ABE5-57D6-2544-A2F9-09E41E7C23A7}" type="slidenum">
              <a:rPr lang="en-US" smtClean="0"/>
              <a:pPr/>
              <a:t>‹#›</a:t>
            </a:fld>
            <a:endParaRPr lang="en-US" dirty="0"/>
          </a:p>
        </p:txBody>
      </p:sp>
    </p:spTree>
    <p:extLst>
      <p:ext uri="{BB962C8B-B14F-4D97-AF65-F5344CB8AC3E}">
        <p14:creationId xmlns:p14="http://schemas.microsoft.com/office/powerpoint/2010/main" val="36428274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everyone, and welcome to our presentation on efficiencies</a:t>
            </a:r>
            <a:r>
              <a:rPr lang="en-US" baseline="0" dirty="0" smtClean="0"/>
              <a:t> and opportunities for business process improvement. I am Tina Bode, and together with Lisa </a:t>
            </a:r>
            <a:r>
              <a:rPr lang="en-US" baseline="0" dirty="0" err="1" smtClean="0"/>
              <a:t>Trundy</a:t>
            </a:r>
            <a:r>
              <a:rPr lang="en-US" baseline="0" dirty="0" smtClean="0"/>
              <a:t> Whitten, we are going to talk to you a little about how you may be able to improve the processes at your organizations. </a:t>
            </a:r>
          </a:p>
          <a:p>
            <a:endParaRPr lang="en-US" baseline="0" dirty="0" smtClean="0"/>
          </a:p>
          <a:p>
            <a:r>
              <a:rPr lang="en-US" dirty="0" smtClean="0"/>
              <a:t>I am Tina Bode, I</a:t>
            </a:r>
            <a:r>
              <a:rPr lang="en-US" baseline="0" dirty="0" smtClean="0"/>
              <a:t> am a manager in BerryDunn’s Management and Information Technology Consulting practice. My areas of expertise include analyzing and improving business processes, developing and assessing internal controls, and performing IT and security audits, reviews and risk assessments for organizations. </a:t>
            </a:r>
          </a:p>
          <a:p>
            <a:endParaRPr lang="en-US" baseline="0" dirty="0" smtClean="0"/>
          </a:p>
          <a:p>
            <a:r>
              <a:rPr lang="en-US" baseline="0" dirty="0" smtClean="0"/>
              <a:t>Lisa, </a:t>
            </a:r>
            <a:endParaRPr lang="en-US" dirty="0" smtClean="0"/>
          </a:p>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453237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concept</a:t>
            </a:r>
            <a:r>
              <a:rPr lang="en-US" baseline="0" dirty="0" smtClean="0"/>
              <a:t> of process improvement is Eliminating Waste. </a:t>
            </a:r>
            <a:r>
              <a:rPr lang="en-US" dirty="0" smtClean="0"/>
              <a:t>These are some examples of waste that should</a:t>
            </a:r>
            <a:r>
              <a:rPr lang="en-US" baseline="0" dirty="0" smtClean="0"/>
              <a:t> be eliminated when undertaking process improvement efforts:</a:t>
            </a:r>
          </a:p>
          <a:p>
            <a:endParaRPr lang="en-US" baseline="0" dirty="0" smtClean="0"/>
          </a:p>
          <a:p>
            <a:r>
              <a:rPr lang="en-US" dirty="0" smtClean="0"/>
              <a:t>Over production – Making more than what</a:t>
            </a:r>
            <a:r>
              <a:rPr lang="en-US" baseline="0" dirty="0" smtClean="0"/>
              <a:t> is immediately</a:t>
            </a:r>
            <a:r>
              <a:rPr lang="en-US" dirty="0" smtClean="0"/>
              <a:t> required </a:t>
            </a:r>
            <a:r>
              <a:rPr lang="en-US" dirty="0" smtClean="0">
                <a:sym typeface="Wingdings" panose="05000000000000000000" pitchFamily="2" charset="2"/>
              </a:rPr>
              <a:t> multiple signatures required, printing extra</a:t>
            </a:r>
            <a:r>
              <a:rPr lang="en-US" baseline="0" dirty="0" smtClean="0">
                <a:sym typeface="Wingdings" panose="05000000000000000000" pitchFamily="2" charset="2"/>
              </a:rPr>
              <a:t> documentation, duplicating system entries</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Defects (errors) – Rework, scrap, incorrect documentation </a:t>
            </a:r>
            <a:r>
              <a:rPr lang="en-US" dirty="0" smtClean="0">
                <a:sym typeface="Wingdings" panose="05000000000000000000" pitchFamily="2" charset="2"/>
              </a:rPr>
              <a:t> collecting</a:t>
            </a:r>
            <a:r>
              <a:rPr lang="en-US" baseline="0" dirty="0" smtClean="0">
                <a:sym typeface="Wingdings" panose="05000000000000000000" pitchFamily="2" charset="2"/>
              </a:rPr>
              <a:t> and entering incorrect information into the system. Re-issuing checks</a:t>
            </a:r>
            <a:endParaRPr lang="en-US" dirty="0" smtClean="0"/>
          </a:p>
          <a:p>
            <a:r>
              <a:rPr lang="en-US" dirty="0" smtClean="0"/>
              <a:t>Inventory – Storing parts, pieces, documentation ahead of requirements </a:t>
            </a:r>
            <a:r>
              <a:rPr lang="en-US" dirty="0" smtClean="0">
                <a:sym typeface="Wingdings" panose="05000000000000000000" pitchFamily="2" charset="2"/>
              </a:rPr>
              <a:t> unnecessary</a:t>
            </a:r>
            <a:r>
              <a:rPr lang="en-US" baseline="0" dirty="0" smtClean="0">
                <a:sym typeface="Wingdings" panose="05000000000000000000" pitchFamily="2" charset="2"/>
              </a:rPr>
              <a:t> order, extra inventory</a:t>
            </a:r>
            <a:r>
              <a:rPr lang="en-US" dirty="0" smtClean="0"/>
              <a:t/>
            </a:r>
            <a:br>
              <a:rPr lang="en-US" dirty="0" smtClean="0"/>
            </a:br>
            <a:r>
              <a:rPr lang="en-US" dirty="0" smtClean="0"/>
              <a:t>Motion – Unnecessary</a:t>
            </a:r>
            <a:r>
              <a:rPr lang="en-US" baseline="0" dirty="0" smtClean="0"/>
              <a:t> movement of people and equipment </a:t>
            </a:r>
            <a:r>
              <a:rPr lang="en-US" baseline="0" dirty="0" smtClean="0">
                <a:sym typeface="Wingdings" panose="05000000000000000000" pitchFamily="2" charset="2"/>
              </a:rPr>
              <a:t> large distance travelled to complete a process (physically)</a:t>
            </a:r>
            <a:endParaRPr lang="en-US" dirty="0" smtClean="0"/>
          </a:p>
          <a:p>
            <a:r>
              <a:rPr lang="en-US" dirty="0" smtClean="0"/>
              <a:t>Over processing – tasks,</a:t>
            </a:r>
            <a:r>
              <a:rPr lang="en-US" baseline="0" dirty="0" smtClean="0"/>
              <a:t> activities and materials that don’t add value </a:t>
            </a:r>
            <a:r>
              <a:rPr lang="en-US" baseline="0" dirty="0" smtClean="0">
                <a:sym typeface="Wingdings" panose="05000000000000000000" pitchFamily="2" charset="2"/>
              </a:rPr>
              <a:t> meetings in which nothing is accomplished, sending reports that aren’t read or used</a:t>
            </a:r>
            <a:endParaRPr lang="en-US" baseline="0" dirty="0" smtClean="0"/>
          </a:p>
          <a:p>
            <a:r>
              <a:rPr lang="en-US" dirty="0" smtClean="0"/>
              <a:t>Conveyance (transport) – Moving people, products &amp; information </a:t>
            </a:r>
            <a:r>
              <a:rPr lang="en-US" dirty="0" smtClean="0">
                <a:sym typeface="Wingdings" panose="05000000000000000000" pitchFamily="2" charset="2"/>
              </a:rPr>
              <a:t> poor</a:t>
            </a:r>
            <a:r>
              <a:rPr lang="en-US" baseline="0" dirty="0" smtClean="0">
                <a:sym typeface="Wingdings" panose="05000000000000000000" pitchFamily="2" charset="2"/>
              </a:rPr>
              <a:t> workplace layouts, moving equipment</a:t>
            </a:r>
            <a:endParaRPr lang="en-US" baseline="0" dirty="0" smtClean="0"/>
          </a:p>
          <a:p>
            <a:r>
              <a:rPr lang="en-US" dirty="0" smtClean="0"/>
              <a:t>Waiting – For parts, information, instructions, equipment </a:t>
            </a:r>
            <a:r>
              <a:rPr lang="en-US" dirty="0" smtClean="0">
                <a:sym typeface="Wingdings" panose="05000000000000000000" pitchFamily="2" charset="2"/>
              </a:rPr>
              <a:t> waiting to</a:t>
            </a:r>
            <a:r>
              <a:rPr lang="en-US" baseline="0" dirty="0" smtClean="0">
                <a:sym typeface="Wingdings" panose="05000000000000000000" pitchFamily="2" charset="2"/>
              </a:rPr>
              <a:t> sign into a computer, time spent clicking through unnecessary screens. </a:t>
            </a:r>
            <a:endParaRPr lang="en-US" dirty="0" smtClean="0"/>
          </a:p>
          <a:p>
            <a:endParaRPr lang="en-US" dirty="0" smtClean="0"/>
          </a:p>
          <a:p>
            <a:r>
              <a:rPr lang="en-US" dirty="0" smtClean="0"/>
              <a:t>These</a:t>
            </a:r>
            <a:r>
              <a:rPr lang="en-US" baseline="0" dirty="0" smtClean="0"/>
              <a:t> areas of waste are what to look for to reduce/eliminate as you work to improve your process. </a:t>
            </a:r>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008373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The second</a:t>
            </a:r>
            <a:r>
              <a:rPr lang="en-US" baseline="0" dirty="0" smtClean="0"/>
              <a:t> concept is reducing errors and variation.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Reducing errors naturally comes from eliminating some types of waste that we discussed, but what the Six Sigma method really drives is also to reduce variation. Again,</a:t>
            </a:r>
            <a:r>
              <a:rPr lang="en-US" baseline="0" dirty="0" smtClean="0"/>
              <a:t> as it was derived from manufacturing, the goal was that all widgets produced were as close to identical as possible. I know that many of are in finance, accounting or in </a:t>
            </a:r>
            <a:r>
              <a:rPr lang="en-US" baseline="0" dirty="0" err="1" smtClean="0"/>
              <a:t>abusiness</a:t>
            </a:r>
            <a:r>
              <a:rPr lang="en-US" baseline="0" dirty="0" smtClean="0"/>
              <a:t> office, but this theme can also apply. For example, you’d want to process payroll the same, correct way each week, without errors or variation. You’d want to pay taxes correctly and accurately, regardless if your primary PR clerk is out on maternity leave this month. Reducing variation and errors is important in any environment </a:t>
            </a:r>
          </a:p>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178739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fontAlgn="auto">
              <a:spcBef>
                <a:spcPts val="0"/>
              </a:spcBef>
              <a:spcAft>
                <a:spcPts val="0"/>
              </a:spcAft>
              <a:defRPr/>
            </a:pPr>
            <a:endParaRPr 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4540" indent="-290208">
              <a:defRPr>
                <a:solidFill>
                  <a:schemeClr val="tx1"/>
                </a:solidFill>
                <a:latin typeface="Calibri" panose="020F0502020204030204" pitchFamily="34" charset="0"/>
              </a:defRPr>
            </a:lvl2pPr>
            <a:lvl3pPr marL="1160831" indent="-232166">
              <a:defRPr>
                <a:solidFill>
                  <a:schemeClr val="tx1"/>
                </a:solidFill>
                <a:latin typeface="Calibri" panose="020F0502020204030204" pitchFamily="34" charset="0"/>
              </a:defRPr>
            </a:lvl3pPr>
            <a:lvl4pPr marL="1625163" indent="-232166">
              <a:defRPr>
                <a:solidFill>
                  <a:schemeClr val="tx1"/>
                </a:solidFill>
                <a:latin typeface="Calibri" panose="020F0502020204030204" pitchFamily="34" charset="0"/>
              </a:defRPr>
            </a:lvl4pPr>
            <a:lvl5pPr marL="2089495" indent="-232166">
              <a:defRPr>
                <a:solidFill>
                  <a:schemeClr val="tx1"/>
                </a:solidFill>
                <a:latin typeface="Calibri" panose="020F0502020204030204" pitchFamily="34" charset="0"/>
              </a:defRPr>
            </a:lvl5pPr>
            <a:lvl6pPr marL="2553828" indent="-232166" defTabSz="464332" eaLnBrk="0" fontAlgn="base" hangingPunct="0">
              <a:spcBef>
                <a:spcPct val="0"/>
              </a:spcBef>
              <a:spcAft>
                <a:spcPct val="0"/>
              </a:spcAft>
              <a:defRPr>
                <a:solidFill>
                  <a:schemeClr val="tx1"/>
                </a:solidFill>
                <a:latin typeface="Calibri" panose="020F0502020204030204" pitchFamily="34" charset="0"/>
              </a:defRPr>
            </a:lvl6pPr>
            <a:lvl7pPr marL="3018160" indent="-232166" defTabSz="464332" eaLnBrk="0" fontAlgn="base" hangingPunct="0">
              <a:spcBef>
                <a:spcPct val="0"/>
              </a:spcBef>
              <a:spcAft>
                <a:spcPct val="0"/>
              </a:spcAft>
              <a:defRPr>
                <a:solidFill>
                  <a:schemeClr val="tx1"/>
                </a:solidFill>
                <a:latin typeface="Calibri" panose="020F0502020204030204" pitchFamily="34" charset="0"/>
              </a:defRPr>
            </a:lvl7pPr>
            <a:lvl8pPr marL="3482492" indent="-232166" defTabSz="464332" eaLnBrk="0" fontAlgn="base" hangingPunct="0">
              <a:spcBef>
                <a:spcPct val="0"/>
              </a:spcBef>
              <a:spcAft>
                <a:spcPct val="0"/>
              </a:spcAft>
              <a:defRPr>
                <a:solidFill>
                  <a:schemeClr val="tx1"/>
                </a:solidFill>
                <a:latin typeface="Calibri" panose="020F0502020204030204" pitchFamily="34" charset="0"/>
              </a:defRPr>
            </a:lvl8pPr>
            <a:lvl9pPr marL="3946825" indent="-232166" defTabSz="464332" eaLnBrk="0" fontAlgn="base" hangingPunct="0">
              <a:spcBef>
                <a:spcPct val="0"/>
              </a:spcBef>
              <a:spcAft>
                <a:spcPct val="0"/>
              </a:spcAft>
              <a:defRPr>
                <a:solidFill>
                  <a:schemeClr val="tx1"/>
                </a:solidFill>
                <a:latin typeface="Calibri" panose="020F0502020204030204" pitchFamily="34" charset="0"/>
              </a:defRPr>
            </a:lvl9pPr>
          </a:lstStyle>
          <a:p>
            <a:fld id="{B9087CA7-7D44-4A27-A5B9-4EABB11A6A3B}" type="slidenum">
              <a:rPr lang="en-US" altLang="en-US">
                <a:solidFill>
                  <a:srgbClr val="000000"/>
                </a:solidFill>
              </a:rPr>
              <a:pPr/>
              <a:t>13</a:t>
            </a:fld>
            <a:endParaRPr lang="en-US" altLang="en-US">
              <a:solidFill>
                <a:srgbClr val="000000"/>
              </a:solidFill>
            </a:endParaRPr>
          </a:p>
        </p:txBody>
      </p:sp>
    </p:spTree>
    <p:extLst>
      <p:ext uri="{BB962C8B-B14F-4D97-AF65-F5344CB8AC3E}">
        <p14:creationId xmlns:p14="http://schemas.microsoft.com/office/powerpoint/2010/main" val="239798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good start to process improvement is to look at how the process is being performed today. We often use workflow diagrams such as this to document the</a:t>
            </a:r>
            <a:r>
              <a:rPr lang="en-US" baseline="0" dirty="0" smtClean="0"/>
              <a:t> steps in a workflow. Although this exercise is not required, it’s a good visual tool to understand the process and workflow that’s taking place currently. We call it an “as-is” diagram. </a:t>
            </a:r>
          </a:p>
          <a:p>
            <a:endParaRPr lang="en-US" baseline="0" dirty="0" smtClean="0"/>
          </a:p>
          <a:p>
            <a:r>
              <a:rPr lang="en-US" baseline="0" dirty="0" smtClean="0"/>
              <a:t>We thought it would be helpful to walk through a specific workflow example that everyone can relate to, such as accounts payable, to illustrate the process for making improvements. </a:t>
            </a:r>
          </a:p>
          <a:p>
            <a:endParaRPr lang="en-US" baseline="0" dirty="0" smtClean="0"/>
          </a:p>
          <a:p>
            <a:r>
              <a:rPr lang="en-US" baseline="0" dirty="0" smtClean="0"/>
              <a:t>Here, we’ve documented a sample accounts payable workflow, that starts with receiving invoices at several different facilities, and then sent to a central location for processing and entry to the accounting system. Many of you may not have these extra steps to your process., this is just an example </a:t>
            </a:r>
          </a:p>
          <a:p>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To create this diagram, all the information was obtained from conversations with people who do the work on a day to day basis. Just by undertaking the effort to document a process, you learn about it, and start to understand where some of the challenges are. The simple act of getting a group of people together to just talk about a process, is beneficial. You start to ask questions, try to understand why things are done a certain way, and challenge your previous perspective. Even if you don’t go through the step of creating a diagram, just talking through a process from start to finish is helpful.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So you meet with those who do the work and create this diagram, of the step by step process for how accounts payable is processed today. But where do you start improving this process? As you’re reading through this diagram, did any steps come to your attention that are creating waste, or are error prone??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pPr/>
              <a:t>14</a:t>
            </a:fld>
            <a:endParaRPr lang="en-US" dirty="0"/>
          </a:p>
        </p:txBody>
      </p:sp>
    </p:spTree>
    <p:extLst>
      <p:ext uri="{BB962C8B-B14F-4D97-AF65-F5344CB8AC3E}">
        <p14:creationId xmlns:p14="http://schemas.microsoft.com/office/powerpoint/2010/main" val="1398021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are what we call “pain points” that we’ve marked with yellow circles. For example: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Making multiple copies of the same pieces of paper that are kept locally, and also another copy sent to the central office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Delays in receiving materials for processing using snail mail</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Generating paper reports for review that sit on someone’s desk and manual edits made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pain points are areas that you should be looking at for improvement. This is where we see the waste, or variation. Steps that are inefficient or ineffective. This is where you should start in your process improvement efforts to redesign.</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pPr/>
              <a:t>15</a:t>
            </a:fld>
            <a:endParaRPr lang="en-US" dirty="0"/>
          </a:p>
        </p:txBody>
      </p:sp>
    </p:spTree>
    <p:extLst>
      <p:ext uri="{BB962C8B-B14F-4D97-AF65-F5344CB8AC3E}">
        <p14:creationId xmlns:p14="http://schemas.microsoft.com/office/powerpoint/2010/main" val="3395194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an improved</a:t>
            </a:r>
            <a:r>
              <a:rPr lang="en-US" baseline="0" dirty="0" smtClean="0"/>
              <a:t> </a:t>
            </a:r>
            <a:r>
              <a:rPr lang="en-US" dirty="0" smtClean="0"/>
              <a:t>workflow process for accounts payable</a:t>
            </a:r>
            <a:r>
              <a:rPr lang="en-US" baseline="0" dirty="0" smtClean="0"/>
              <a:t>. </a:t>
            </a:r>
            <a:r>
              <a:rPr lang="en-US" dirty="0" smtClean="0"/>
              <a:t>By</a:t>
            </a:r>
            <a:r>
              <a:rPr lang="en-US" baseline="0" dirty="0" smtClean="0"/>
              <a:t> implementing a few changes to the areas of inefficiency we identified in the previous diagram, we can condense the time and steps it takes to complete the AP process.  We went from 12 steps to 6 steps. </a:t>
            </a:r>
          </a:p>
          <a:p>
            <a:endParaRPr lang="en-US" baseline="0" dirty="0" smtClean="0"/>
          </a:p>
          <a:p>
            <a:r>
              <a:rPr lang="en-US" baseline="0" dirty="0" smtClean="0"/>
              <a:t>For example, the central office used to receive information from homes in paper via snail mail. By requiring that all information be scanned and saved electronically at the start, to shared network drives that can be accessed by the central office, you’re eliminating the lag time in physically mailing paper documents. We eliminated the paper early. </a:t>
            </a:r>
          </a:p>
          <a:p>
            <a:endParaRPr lang="en-US" baseline="0" dirty="0" smtClean="0"/>
          </a:p>
          <a:p>
            <a:r>
              <a:rPr lang="en-US" baseline="0" dirty="0" smtClean="0"/>
              <a:t>Additionally, by scanning documents at the start, there are no longer two physical copies of all invoices and vouchers, both at each location and the central office. All parties can access scanned copies on central drives for approving invoices, and answering vendor questions as needed. </a:t>
            </a:r>
          </a:p>
          <a:p>
            <a:endParaRPr lang="en-US" baseline="0" dirty="0" smtClean="0"/>
          </a:p>
          <a:p>
            <a:r>
              <a:rPr lang="en-US" baseline="0" dirty="0" smtClean="0"/>
              <a:t>Eliminating paper reports and using onscreen review, or workflow approvals also saves time. Very often in the AP process, vendors are calling, asking for payment. How many times is the answer to their question “I don’t know, I have to track down a paper invoice sitting on a desk somewhere in various state of approval or review?” Storing information centrally where everyone can access it for their piece of the process will save time and improve customer service</a:t>
            </a:r>
          </a:p>
          <a:p>
            <a:endParaRPr lang="en-US" baseline="0" dirty="0" smtClean="0"/>
          </a:p>
          <a:p>
            <a:r>
              <a:rPr lang="en-US" baseline="0" dirty="0" smtClean="0"/>
              <a:t>Looking to utilize system functionality such as importing invoice details as opposed to manually information could also be a way to save time, and reduce errors. Now, you may not be using import functionality because your current system doesn’t have it, or you may just not know that the functionality is available if you’re continuing to do things the way you’ve always done them, or the functionality may be available in a future version that you can upgrade to. It’s helpful to understand which of those situations it is, because the solution could be available in the system you have, or may be a version away to becoming a reality. </a:t>
            </a:r>
          </a:p>
          <a:p>
            <a:endParaRPr lang="en-US" baseline="0" dirty="0" smtClean="0"/>
          </a:p>
          <a:p>
            <a:r>
              <a:rPr lang="en-US" baseline="0" dirty="0" smtClean="0"/>
              <a:t>Sometimes it’s helpful to go through a couple iterations of this “future state” or “to-be” workflow diagram. One can capture changes to the process that you’re able to make now without a lot of investment – THE QUICK WINS. But feel free to also create an “ideal” workflow diagram that may be a few years down the road with some investment in systems and further redesign of the process. It’s okay to dream a little in this “ideal” diagram. You may not be able to achieve all of it, but through some new tools and systems that are becoming available your organization may decide the efficiencies are worth the investment.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pPr/>
              <a:t>16</a:t>
            </a:fld>
            <a:endParaRPr lang="en-US" dirty="0"/>
          </a:p>
        </p:txBody>
      </p:sp>
    </p:spTree>
    <p:extLst>
      <p:ext uri="{BB962C8B-B14F-4D97-AF65-F5344CB8AC3E}">
        <p14:creationId xmlns:p14="http://schemas.microsoft.com/office/powerpoint/2010/main" val="348675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put together these “common solutions” based on our experience helping organizations redesign</a:t>
            </a:r>
            <a:r>
              <a:rPr lang="en-US" baseline="0" dirty="0" smtClean="0"/>
              <a:t> their processes </a:t>
            </a:r>
            <a:r>
              <a:rPr lang="en-US" dirty="0" smtClean="0"/>
              <a:t>and</a:t>
            </a:r>
            <a:r>
              <a:rPr lang="en-US" baseline="0" dirty="0" smtClean="0"/>
              <a:t> consider these basic principle for workflow improvement. These tenets, or principles, are some rules to live by as you look to redesign your processes to be more efficient. </a:t>
            </a:r>
          </a:p>
          <a:p>
            <a:endParaRPr lang="en-US" baseline="0" dirty="0" smtClean="0"/>
          </a:p>
          <a:p>
            <a:r>
              <a:rPr lang="en-US" baseline="0" dirty="0" smtClean="0"/>
              <a:t>Eliminate paper early </a:t>
            </a:r>
            <a:r>
              <a:rPr lang="en-US" baseline="0" dirty="0" smtClean="0">
                <a:sym typeface="Wingdings" panose="05000000000000000000" pitchFamily="2" charset="2"/>
              </a:rPr>
              <a:t> get rid of the stacks and stacks of paper around and stop passing it around</a:t>
            </a:r>
          </a:p>
          <a:p>
            <a:r>
              <a:rPr lang="en-US" baseline="0" dirty="0" smtClean="0">
                <a:sym typeface="Wingdings" panose="05000000000000000000" pitchFamily="2" charset="2"/>
              </a:rPr>
              <a:t>Capture data once electronically  this eliminates passing paper around, and re-entering it multiple times</a:t>
            </a:r>
          </a:p>
          <a:p>
            <a:r>
              <a:rPr lang="en-US" baseline="0" dirty="0" smtClean="0">
                <a:sym typeface="Wingdings" panose="05000000000000000000" pitchFamily="2" charset="2"/>
              </a:rPr>
              <a:t>Electronic interface  keying is error prone, using imports and exports maintains the integrity of data</a:t>
            </a:r>
          </a:p>
          <a:p>
            <a:r>
              <a:rPr lang="en-US" baseline="0" dirty="0" smtClean="0">
                <a:sym typeface="Wingdings" panose="05000000000000000000" pitchFamily="2" charset="2"/>
              </a:rPr>
              <a:t>Direct lookup  digging around and thumbing through paper is not an effective use of anyone’s time, have information stored in systems where it can be accessed by who needs it, when they need it</a:t>
            </a:r>
          </a:p>
          <a:p>
            <a:r>
              <a:rPr lang="en-US" baseline="0" dirty="0" smtClean="0">
                <a:sym typeface="Wingdings" panose="05000000000000000000" pitchFamily="2" charset="2"/>
              </a:rPr>
              <a:t>Increased system functionality  take advantage of what’s there and not being used, or plan for an upgrade or new system implementation if needed</a:t>
            </a:r>
          </a:p>
          <a:p>
            <a:r>
              <a:rPr lang="en-US" baseline="0" dirty="0" smtClean="0">
                <a:sym typeface="Wingdings" panose="05000000000000000000" pitchFamily="2" charset="2"/>
              </a:rPr>
              <a:t>Workflow tools  use system tools to streamline approval and reduce delays</a:t>
            </a:r>
          </a:p>
          <a:p>
            <a:r>
              <a:rPr lang="en-US" baseline="0" dirty="0" smtClean="0">
                <a:sym typeface="Wingdings" panose="05000000000000000000" pitchFamily="2" charset="2"/>
              </a:rPr>
              <a:t>Standardize communication  set guidelines for WHEN information should be provided and HOW it should be provided. Reduce the wait time and reduce the many methods information is distributed</a:t>
            </a:r>
          </a:p>
          <a:p>
            <a:r>
              <a:rPr lang="en-US" baseline="0" dirty="0" smtClean="0">
                <a:sym typeface="Wingdings" panose="05000000000000000000" pitchFamily="2" charset="2"/>
              </a:rPr>
              <a:t>Train to desired process  document procedures and train and retrain once new process is implemented. </a:t>
            </a:r>
            <a:endParaRPr lang="en-US" baseline="0" dirty="0" smtClean="0"/>
          </a:p>
          <a:p>
            <a:endParaRPr lang="en-US" baseline="0" dirty="0" smtClean="0"/>
          </a:p>
          <a:p>
            <a:r>
              <a:rPr lang="en-US" dirty="0" smtClean="0"/>
              <a:t>The workflow</a:t>
            </a:r>
            <a:r>
              <a:rPr lang="en-US" baseline="0" dirty="0" smtClean="0"/>
              <a:t> diagram is just one example of a tool you can use to assess your current operations and look for opportunities to improve. When your areas of concerns are process-driven like cash receipts and AP it makes sense. Other scenarios, like looking at the movement of work, may require different tools. </a:t>
            </a:r>
            <a:endParaRPr lang="en-US" dirty="0" smtClean="0"/>
          </a:p>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021066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identified some common</a:t>
            </a:r>
            <a:r>
              <a:rPr lang="en-US" baseline="0" dirty="0" smtClean="0"/>
              <a:t> benefits and potential areas of improvement by streamlining and undertaking business process areas. There are many, but these are opportunities that are very common across the board:</a:t>
            </a:r>
          </a:p>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pPr/>
              <a:t>18</a:t>
            </a:fld>
            <a:endParaRPr lang="en-US" dirty="0"/>
          </a:p>
        </p:txBody>
      </p:sp>
    </p:spTree>
    <p:extLst>
      <p:ext uri="{BB962C8B-B14F-4D97-AF65-F5344CB8AC3E}">
        <p14:creationId xmlns:p14="http://schemas.microsoft.com/office/powerpoint/2010/main" val="200092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227711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273833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objectives for today are to talk about how to identify signs</a:t>
            </a:r>
            <a:r>
              <a:rPr lang="en-US" baseline="0" dirty="0" smtClean="0"/>
              <a:t> of process improvement, increase your awareness on process improvement tools and benefits, and help you understand how to design improvements with strong internal controls in mind. </a:t>
            </a:r>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898049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088318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49411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092309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036957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265980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124517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talk about improving processes in organization, we often hear this:</a:t>
            </a:r>
            <a:r>
              <a:rPr lang="en-US" baseline="0" dirty="0" smtClean="0"/>
              <a:t> The reason we’re doing this is because the auditors said we had to. I’ll turn it over to my auditor colleague Lisa, to talk more about this….</a:t>
            </a:r>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pPr/>
              <a:t>27</a:t>
            </a:fld>
            <a:endParaRPr lang="en-US" dirty="0"/>
          </a:p>
        </p:txBody>
      </p:sp>
    </p:spTree>
    <p:extLst>
      <p:ext uri="{BB962C8B-B14F-4D97-AF65-F5344CB8AC3E}">
        <p14:creationId xmlns:p14="http://schemas.microsoft.com/office/powerpoint/2010/main" val="1344660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Internal</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control</a:t>
            </a:r>
            <a:r>
              <a:rPr lang="en-US" sz="1200" kern="1200" dirty="0" smtClean="0">
                <a:solidFill>
                  <a:schemeClr val="tx1"/>
                </a:solidFill>
                <a:effectLst/>
                <a:latin typeface="+mn-lt"/>
                <a:ea typeface="+mn-ea"/>
                <a:cs typeface="+mn-cs"/>
              </a:rPr>
              <a:t>, as defined in accounting and auditing, is a process for assuring achievement of an organization's objectives in operational effectiveness and efficiency, reliable financial reporting, and compliance with laws, regulations and policies. A broad concept, </a:t>
            </a:r>
            <a:r>
              <a:rPr lang="en-US" sz="1200" b="1" kern="1200" dirty="0" smtClean="0">
                <a:solidFill>
                  <a:schemeClr val="tx1"/>
                </a:solidFill>
                <a:effectLst/>
                <a:latin typeface="+mn-lt"/>
                <a:ea typeface="+mn-ea"/>
                <a:cs typeface="+mn-cs"/>
              </a:rPr>
              <a:t>internal</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control</a:t>
            </a:r>
            <a:r>
              <a:rPr lang="en-US" sz="1200" kern="1200" dirty="0" smtClean="0">
                <a:solidFill>
                  <a:schemeClr val="tx1"/>
                </a:solidFill>
                <a:effectLst/>
                <a:latin typeface="+mn-lt"/>
                <a:ea typeface="+mn-ea"/>
                <a:cs typeface="+mn-cs"/>
              </a:rPr>
              <a:t> involves everything that </a:t>
            </a:r>
            <a:r>
              <a:rPr lang="en-US" sz="1200" b="1" kern="1200" dirty="0" smtClean="0">
                <a:solidFill>
                  <a:schemeClr val="tx1"/>
                </a:solidFill>
                <a:effectLst/>
                <a:latin typeface="+mn-lt"/>
                <a:ea typeface="+mn-ea"/>
                <a:cs typeface="+mn-cs"/>
              </a:rPr>
              <a:t>controls</a:t>
            </a:r>
            <a:r>
              <a:rPr lang="en-US" sz="1200" kern="1200" dirty="0" smtClean="0">
                <a:solidFill>
                  <a:schemeClr val="tx1"/>
                </a:solidFill>
                <a:effectLst/>
                <a:latin typeface="+mn-lt"/>
                <a:ea typeface="+mn-ea"/>
                <a:cs typeface="+mn-cs"/>
              </a:rPr>
              <a:t> risks to an organization.</a:t>
            </a:r>
          </a:p>
          <a:p>
            <a:r>
              <a:rPr lang="en-US" b="1" dirty="0" smtClean="0">
                <a:effectLst/>
              </a:rPr>
              <a:t>Safeguard</a:t>
            </a:r>
            <a:r>
              <a:rPr lang="en-US" b="1" baseline="0" dirty="0" smtClean="0">
                <a:effectLst/>
              </a:rPr>
              <a:t> </a:t>
            </a:r>
            <a:r>
              <a:rPr lang="en-US" b="1" dirty="0" smtClean="0">
                <a:effectLst/>
              </a:rPr>
              <a:t> assets - well designed internal controls protect assets from accidental loss or loss from fraud.</a:t>
            </a:r>
          </a:p>
          <a:p>
            <a:r>
              <a:rPr lang="en-US" b="1" dirty="0" smtClean="0">
                <a:effectLst/>
              </a:rPr>
              <a:t>Ensure the reliability and integrity of financial information - Internal controls ensure that management has accurate, timely and complete information, including accounting records, in order to plan, monitor and report business operations.</a:t>
            </a:r>
          </a:p>
          <a:p>
            <a:r>
              <a:rPr lang="en-US" b="1" dirty="0" smtClean="0">
                <a:effectLst/>
              </a:rPr>
              <a:t>Ensure compliance - Internal controls help to ensure compliance with the many federal, state and local laws and regulations affecting the operations of our business.</a:t>
            </a:r>
          </a:p>
          <a:p>
            <a:r>
              <a:rPr lang="en-US" b="1" dirty="0" smtClean="0">
                <a:effectLst/>
              </a:rPr>
              <a:t>Promote efficient and effective operations - Internal controls provide an environment in which managers and staff can maximize the efficiency and effectiveness of their operations.</a:t>
            </a:r>
          </a:p>
          <a:p>
            <a:r>
              <a:rPr lang="en-US" b="1" dirty="0" smtClean="0">
                <a:effectLst/>
              </a:rPr>
              <a:t>Accomplishment of goals and objectives - Internal controls system provide a mechanism for management to monitor the achievement of operational goals and objectives.</a:t>
            </a:r>
          </a:p>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pPr/>
              <a:t>28</a:t>
            </a:fld>
            <a:endParaRPr lang="en-US" dirty="0"/>
          </a:p>
        </p:txBody>
      </p:sp>
    </p:spTree>
    <p:extLst>
      <p:ext uri="{BB962C8B-B14F-4D97-AF65-F5344CB8AC3E}">
        <p14:creationId xmlns:p14="http://schemas.microsoft.com/office/powerpoint/2010/main" val="2215418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Lock</a:t>
            </a:r>
            <a:r>
              <a:rPr lang="en-US" baseline="0" dirty="0" smtClean="0"/>
              <a:t> your computer</a:t>
            </a:r>
          </a:p>
          <a:p>
            <a:r>
              <a:rPr lang="en-US" baseline="0" dirty="0" smtClean="0"/>
              <a:t>Keep passwords separate and secret</a:t>
            </a:r>
          </a:p>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pPr/>
              <a:t>29</a:t>
            </a:fld>
            <a:endParaRPr lang="en-US" dirty="0"/>
          </a:p>
        </p:txBody>
      </p:sp>
    </p:spTree>
    <p:extLst>
      <p:ext uri="{BB962C8B-B14F-4D97-AF65-F5344CB8AC3E}">
        <p14:creationId xmlns:p14="http://schemas.microsoft.com/office/powerpoint/2010/main" val="3995414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Environmental Risk</a:t>
            </a:r>
          </a:p>
          <a:p>
            <a:r>
              <a:rPr lang="en-US" dirty="0" smtClean="0"/>
              <a:t>Process Risk</a:t>
            </a:r>
          </a:p>
          <a:p>
            <a:r>
              <a:rPr lang="en-US" dirty="0" smtClean="0"/>
              <a:t>Information</a:t>
            </a:r>
            <a:r>
              <a:rPr lang="en-US" baseline="0" dirty="0" smtClean="0"/>
              <a:t> for</a:t>
            </a:r>
            <a:r>
              <a:rPr lang="en-US" dirty="0" smtClean="0"/>
              <a:t> decision making</a:t>
            </a:r>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pPr/>
              <a:t>32</a:t>
            </a:fld>
            <a:endParaRPr lang="en-US" dirty="0"/>
          </a:p>
        </p:txBody>
      </p:sp>
    </p:spTree>
    <p:extLst>
      <p:ext uri="{BB962C8B-B14F-4D97-AF65-F5344CB8AC3E}">
        <p14:creationId xmlns:p14="http://schemas.microsoft.com/office/powerpoint/2010/main" val="596581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our agenda for today,</a:t>
            </a:r>
            <a:r>
              <a:rPr lang="en-US" baseline="0" dirty="0" smtClean="0"/>
              <a:t> so let’s get into it…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897ABE5-57D6-2544-A2F9-09E41E7C23A7}" type="slidenum">
              <a:rPr lang="en-US" smtClean="0"/>
              <a:pPr/>
              <a:t>4</a:t>
            </a:fld>
            <a:endParaRPr lang="en-US" dirty="0"/>
          </a:p>
        </p:txBody>
      </p:sp>
    </p:spTree>
    <p:extLst>
      <p:ext uri="{BB962C8B-B14F-4D97-AF65-F5344CB8AC3E}">
        <p14:creationId xmlns:p14="http://schemas.microsoft.com/office/powerpoint/2010/main" val="2076980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fontAlgn="auto">
              <a:spcBef>
                <a:spcPts val="0"/>
              </a:spcBef>
              <a:spcAft>
                <a:spcPts val="0"/>
              </a:spcAft>
              <a:defRPr/>
            </a:pPr>
            <a:endParaRPr 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4540" indent="-290208">
              <a:defRPr>
                <a:solidFill>
                  <a:schemeClr val="tx1"/>
                </a:solidFill>
                <a:latin typeface="Calibri" panose="020F0502020204030204" pitchFamily="34" charset="0"/>
              </a:defRPr>
            </a:lvl2pPr>
            <a:lvl3pPr marL="1160831" indent="-232166">
              <a:defRPr>
                <a:solidFill>
                  <a:schemeClr val="tx1"/>
                </a:solidFill>
                <a:latin typeface="Calibri" panose="020F0502020204030204" pitchFamily="34" charset="0"/>
              </a:defRPr>
            </a:lvl3pPr>
            <a:lvl4pPr marL="1625163" indent="-232166">
              <a:defRPr>
                <a:solidFill>
                  <a:schemeClr val="tx1"/>
                </a:solidFill>
                <a:latin typeface="Calibri" panose="020F0502020204030204" pitchFamily="34" charset="0"/>
              </a:defRPr>
            </a:lvl4pPr>
            <a:lvl5pPr marL="2089495" indent="-232166">
              <a:defRPr>
                <a:solidFill>
                  <a:schemeClr val="tx1"/>
                </a:solidFill>
                <a:latin typeface="Calibri" panose="020F0502020204030204" pitchFamily="34" charset="0"/>
              </a:defRPr>
            </a:lvl5pPr>
            <a:lvl6pPr marL="2553828" indent="-232166" defTabSz="464332" eaLnBrk="0" fontAlgn="base" hangingPunct="0">
              <a:spcBef>
                <a:spcPct val="0"/>
              </a:spcBef>
              <a:spcAft>
                <a:spcPct val="0"/>
              </a:spcAft>
              <a:defRPr>
                <a:solidFill>
                  <a:schemeClr val="tx1"/>
                </a:solidFill>
                <a:latin typeface="Calibri" panose="020F0502020204030204" pitchFamily="34" charset="0"/>
              </a:defRPr>
            </a:lvl6pPr>
            <a:lvl7pPr marL="3018160" indent="-232166" defTabSz="464332" eaLnBrk="0" fontAlgn="base" hangingPunct="0">
              <a:spcBef>
                <a:spcPct val="0"/>
              </a:spcBef>
              <a:spcAft>
                <a:spcPct val="0"/>
              </a:spcAft>
              <a:defRPr>
                <a:solidFill>
                  <a:schemeClr val="tx1"/>
                </a:solidFill>
                <a:latin typeface="Calibri" panose="020F0502020204030204" pitchFamily="34" charset="0"/>
              </a:defRPr>
            </a:lvl7pPr>
            <a:lvl8pPr marL="3482492" indent="-232166" defTabSz="464332" eaLnBrk="0" fontAlgn="base" hangingPunct="0">
              <a:spcBef>
                <a:spcPct val="0"/>
              </a:spcBef>
              <a:spcAft>
                <a:spcPct val="0"/>
              </a:spcAft>
              <a:defRPr>
                <a:solidFill>
                  <a:schemeClr val="tx1"/>
                </a:solidFill>
                <a:latin typeface="Calibri" panose="020F0502020204030204" pitchFamily="34" charset="0"/>
              </a:defRPr>
            </a:lvl8pPr>
            <a:lvl9pPr marL="3946825" indent="-232166" defTabSz="464332" eaLnBrk="0" fontAlgn="base" hangingPunct="0">
              <a:spcBef>
                <a:spcPct val="0"/>
              </a:spcBef>
              <a:spcAft>
                <a:spcPct val="0"/>
              </a:spcAft>
              <a:defRPr>
                <a:solidFill>
                  <a:schemeClr val="tx1"/>
                </a:solidFill>
                <a:latin typeface="Calibri" panose="020F0502020204030204" pitchFamily="34" charset="0"/>
              </a:defRPr>
            </a:lvl9pPr>
          </a:lstStyle>
          <a:p>
            <a:fld id="{B9087CA7-7D44-4A27-A5B9-4EABB11A6A3B}" type="slidenum">
              <a:rPr lang="en-US" altLang="en-US">
                <a:solidFill>
                  <a:srgbClr val="000000"/>
                </a:solidFill>
              </a:rPr>
              <a:pPr/>
              <a:t>33</a:t>
            </a:fld>
            <a:endParaRPr lang="en-US" altLang="en-US">
              <a:solidFill>
                <a:srgbClr val="000000"/>
              </a:solidFill>
            </a:endParaRPr>
          </a:p>
        </p:txBody>
      </p:sp>
    </p:spTree>
    <p:extLst>
      <p:ext uri="{BB962C8B-B14F-4D97-AF65-F5344CB8AC3E}">
        <p14:creationId xmlns:p14="http://schemas.microsoft.com/office/powerpoint/2010/main" val="521640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 effective:</a:t>
            </a:r>
          </a:p>
          <a:p>
            <a:r>
              <a:rPr lang="en-US" dirty="0" smtClean="0"/>
              <a:t>Appropriate</a:t>
            </a:r>
          </a:p>
          <a:p>
            <a:r>
              <a:rPr lang="en-US" dirty="0" smtClean="0"/>
              <a:t>Functioning</a:t>
            </a:r>
          </a:p>
          <a:p>
            <a:r>
              <a:rPr lang="en-US" dirty="0" smtClean="0"/>
              <a:t>Cost effective, comprehensive</a:t>
            </a:r>
            <a:r>
              <a:rPr lang="en-US" baseline="0" dirty="0" smtClean="0"/>
              <a:t> and reasonable</a:t>
            </a:r>
          </a:p>
          <a:p>
            <a:r>
              <a:rPr lang="en-US" baseline="0" dirty="0" smtClean="0"/>
              <a:t>Directly related to control objective</a:t>
            </a:r>
          </a:p>
          <a:p>
            <a:r>
              <a:rPr lang="en-US" baseline="0" dirty="0" smtClean="0"/>
              <a:t>Based on risk</a:t>
            </a:r>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pPr/>
              <a:t>34</a:t>
            </a:fld>
            <a:endParaRPr lang="en-US" dirty="0"/>
          </a:p>
        </p:txBody>
      </p:sp>
    </p:spTree>
    <p:extLst>
      <p:ext uri="{BB962C8B-B14F-4D97-AF65-F5344CB8AC3E}">
        <p14:creationId xmlns:p14="http://schemas.microsoft.com/office/powerpoint/2010/main" val="2504393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285471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411582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often see opportunities for process improvement when organizations are on really old legacy software systems. The same processes have been around since the system was developed, and haven’t changed as technology and your business have developed. </a:t>
            </a:r>
            <a:endParaRPr lang="en-US" dirty="0" smtClean="0"/>
          </a:p>
        </p:txBody>
      </p:sp>
      <p:sp>
        <p:nvSpPr>
          <p:cNvPr id="4" name="Slide Number Placeholder 3"/>
          <p:cNvSpPr>
            <a:spLocks noGrp="1"/>
          </p:cNvSpPr>
          <p:nvPr>
            <p:ph type="sldNum" sz="quarter" idx="10"/>
          </p:nvPr>
        </p:nvSpPr>
        <p:spPr/>
        <p:txBody>
          <a:bodyPr/>
          <a:lstStyle/>
          <a:p>
            <a:fld id="{6897ABE5-57D6-2544-A2F9-09E41E7C23A7}" type="slidenum">
              <a:rPr lang="en-US" smtClean="0"/>
              <a:pPr/>
              <a:t>5</a:t>
            </a:fld>
            <a:endParaRPr lang="en-US" dirty="0"/>
          </a:p>
        </p:txBody>
      </p:sp>
    </p:spTree>
    <p:extLst>
      <p:ext uri="{BB962C8B-B14F-4D97-AF65-F5344CB8AC3E}">
        <p14:creationId xmlns:p14="http://schemas.microsoft.com/office/powerpoint/2010/main" val="1794254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job training also provides for perpetuating some bad</a:t>
            </a:r>
            <a:r>
              <a:rPr lang="en-US" baseline="0" dirty="0" smtClean="0"/>
              <a:t> processes, if the new staff are being trained on bad processes, by someone who’s been around 15 years, doing it the same way, the cycle will continue. </a:t>
            </a:r>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pPr/>
              <a:t>6</a:t>
            </a:fld>
            <a:endParaRPr lang="en-US" dirty="0"/>
          </a:p>
        </p:txBody>
      </p:sp>
    </p:spTree>
    <p:extLst>
      <p:ext uri="{BB962C8B-B14F-4D97-AF65-F5344CB8AC3E}">
        <p14:creationId xmlns:p14="http://schemas.microsoft.com/office/powerpoint/2010/main" val="4075854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Implementing new systems may be a good opportunity</a:t>
            </a:r>
            <a:r>
              <a:rPr lang="en-US" baseline="0" dirty="0" smtClean="0"/>
              <a:t> to take some time to redesign the way work is performed, but often we just see the same old legacy processes, duplicated in new systems and not taking advantage of new system capabilities and new functionality to their fullest. </a:t>
            </a:r>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pPr/>
              <a:t>7</a:t>
            </a:fld>
            <a:endParaRPr lang="en-US" dirty="0"/>
          </a:p>
        </p:txBody>
      </p:sp>
    </p:spTree>
    <p:extLst>
      <p:ext uri="{BB962C8B-B14F-4D97-AF65-F5344CB8AC3E}">
        <p14:creationId xmlns:p14="http://schemas.microsoft.com/office/powerpoint/2010/main" val="3145694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Compliance with</a:t>
            </a:r>
            <a:r>
              <a:rPr lang="en-US" baseline="0" dirty="0" smtClean="0"/>
              <a:t> regulatory and industry requirements may also be another source of heartache for your processes. Being forced to implement steps and controls for the sake of compliance is never fun. Lisa will talk more about this later on in the hour. </a:t>
            </a:r>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pPr/>
              <a:t>8</a:t>
            </a:fld>
            <a:endParaRPr lang="en-US" dirty="0"/>
          </a:p>
        </p:txBody>
      </p:sp>
    </p:spTree>
    <p:extLst>
      <p:ext uri="{BB962C8B-B14F-4D97-AF65-F5344CB8AC3E}">
        <p14:creationId xmlns:p14="http://schemas.microsoft.com/office/powerpoint/2010/main" val="3263166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What</a:t>
            </a:r>
            <a:r>
              <a:rPr lang="en-US" baseline="0" dirty="0" smtClean="0"/>
              <a:t> is plain to see is that it can be really </a:t>
            </a:r>
            <a:r>
              <a:rPr lang="en-US" baseline="0" dirty="0" err="1" smtClean="0"/>
              <a:t>really</a:t>
            </a:r>
            <a:r>
              <a:rPr lang="en-US" baseline="0" dirty="0" smtClean="0"/>
              <a:t> </a:t>
            </a:r>
            <a:r>
              <a:rPr lang="en-US" dirty="0" smtClean="0"/>
              <a:t>difficult to take time out of your already busy</a:t>
            </a:r>
            <a:r>
              <a:rPr lang="en-US" baseline="0" dirty="0" smtClean="0"/>
              <a:t> day to take on additional projects such as process improvement. Typically, organizations are already trying to keep up and maxing out their resources.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Unfortunately, this is why it’s also important to try to make the time to think about how you’re doing things. When you’re </a:t>
            </a:r>
            <a:r>
              <a:rPr lang="en-US" baseline="0" dirty="0" err="1" smtClean="0"/>
              <a:t>maxxed</a:t>
            </a:r>
            <a:r>
              <a:rPr lang="en-US" baseline="0" dirty="0" smtClean="0"/>
              <a:t> out on resources, that is the time to ensure that you’re working most effectively, and making sure your resources are used the right way, on the right tasks that add value to your organization. Hopefully we can share with your some tools and ideas to help make the process of process improvement, much easier to take 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pPr/>
              <a:t>9</a:t>
            </a:fld>
            <a:endParaRPr lang="en-US" dirty="0"/>
          </a:p>
        </p:txBody>
      </p:sp>
    </p:spTree>
    <p:extLst>
      <p:ext uri="{BB962C8B-B14F-4D97-AF65-F5344CB8AC3E}">
        <p14:creationId xmlns:p14="http://schemas.microsoft.com/office/powerpoint/2010/main" val="233102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different methodologies</a:t>
            </a:r>
            <a:r>
              <a:rPr lang="en-US" baseline="0" dirty="0" smtClean="0"/>
              <a:t> to pull from as you think about process improvement at your organization. Our presentation today is not going to focus on one specific method, but we wanted to give you some background on the leading methodologies. </a:t>
            </a:r>
          </a:p>
          <a:p>
            <a:endParaRPr lang="en-US" baseline="0" dirty="0" smtClean="0"/>
          </a:p>
          <a:p>
            <a:r>
              <a:rPr lang="en-US" baseline="0" dirty="0" smtClean="0"/>
              <a:t>Lean – is a business transformation concept introduced by Toyota, with a focus on eliminating waste.</a:t>
            </a:r>
          </a:p>
          <a:p>
            <a:r>
              <a:rPr lang="en-US" baseline="0" dirty="0" smtClean="0"/>
              <a:t>Six Sigma – originated in manufacturing, it focuses on reducing variation and errors in processing. The concept here is to standardize all processing within six standard deviations (hence the term six sigma) of the average unit, and be 99% error free in those six standard deviations – think the bell curve from statistics class). This methodology is comprised of a specific process that includes activities to (Define Measure, Analyze, Improve, Control) –with a focus of customer satisfaction. This method is very prescriptive and requires the completion of specific steps in the process to achieve. This is the most quantifiable of all methods.  Others are more qualitative in nature. </a:t>
            </a:r>
          </a:p>
          <a:p>
            <a:r>
              <a:rPr lang="en-US" baseline="0" dirty="0" smtClean="0"/>
              <a:t>LSS – This methodology combines concepts from both Lean and Six Sigma to achieve efficiency and effectiveness. </a:t>
            </a:r>
            <a:r>
              <a:rPr lang="en-US" dirty="0" smtClean="0"/>
              <a:t>Lean identifies and eliminates the barriers and removes many forms of waste so that Six Sigma can focus on eliminating variability. Variation leads to defects, which is a major source of waste. So these two methodologies go</a:t>
            </a:r>
            <a:r>
              <a:rPr lang="en-US" baseline="0" dirty="0" smtClean="0"/>
              <a:t> hand in hand. </a:t>
            </a:r>
          </a:p>
          <a:p>
            <a:r>
              <a:rPr lang="en-US" baseline="0" dirty="0" smtClean="0"/>
              <a:t>TQM – Is a methodology based on success through customer satisfaction. ALL members of the organization participate in improving processes, products, services and culture of the organization.  Continual improvement, fact based decision, integrated system and communication are key elements of this methodology. </a:t>
            </a:r>
          </a:p>
          <a:p>
            <a:endParaRPr lang="en-US" baseline="0" dirty="0" smtClean="0"/>
          </a:p>
          <a:p>
            <a:r>
              <a:rPr lang="en-US" baseline="0" dirty="0" smtClean="0"/>
              <a:t>There is a lot of material out there on these methodologies that can be helpful to you to draw from as you undertake any internal efforts. What they all have in common is two primary themes: Eliminating Waste, and reducing errors. </a:t>
            </a:r>
          </a:p>
          <a:p>
            <a:endParaRPr lang="en-US" dirty="0"/>
          </a:p>
        </p:txBody>
      </p:sp>
      <p:sp>
        <p:nvSpPr>
          <p:cNvPr id="4" name="Slide Number Placeholder 3"/>
          <p:cNvSpPr>
            <a:spLocks noGrp="1"/>
          </p:cNvSpPr>
          <p:nvPr>
            <p:ph type="sldNum" sz="quarter" idx="10"/>
          </p:nvPr>
        </p:nvSpPr>
        <p:spPr/>
        <p:txBody>
          <a:bodyPr/>
          <a:lstStyle/>
          <a:p>
            <a:fld id="{6897ABE5-57D6-2544-A2F9-09E41E7C23A7}"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66986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hyperlink" Target="https://twitter.com/BerryDunn" TargetMode="External"/><Relationship Id="rId5" Type="http://schemas.openxmlformats.org/officeDocument/2006/relationships/image" Target="../media/image7.png"/><Relationship Id="rId4" Type="http://schemas.openxmlformats.org/officeDocument/2006/relationships/hyperlink" Target="http://www.linkedin.com/company/31395?goback=.fcs_GLHD_berrydunn_false_*2_*2_*2_*2_*2_*2_*2_*2_*2_*2_*2_*2&amp;trk=ncsrch_hits"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Content Slide">
    <p:spTree>
      <p:nvGrpSpPr>
        <p:cNvPr id="1" name=""/>
        <p:cNvGrpSpPr/>
        <p:nvPr/>
      </p:nvGrpSpPr>
      <p:grpSpPr>
        <a:xfrm>
          <a:off x="0" y="0"/>
          <a:ext cx="0" cy="0"/>
          <a:chOff x="0" y="0"/>
          <a:chExt cx="0" cy="0"/>
        </a:xfrm>
      </p:grpSpPr>
      <p:sp>
        <p:nvSpPr>
          <p:cNvPr id="5" name="Rectangle 4"/>
          <p:cNvSpPr/>
          <p:nvPr userDrawn="1"/>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defTabSz="914400">
              <a:spcAft>
                <a:spcPts val="1000"/>
              </a:spcAft>
            </a:pPr>
            <a:endParaRPr lang="en-US" sz="1600" kern="0" dirty="0">
              <a:solidFill>
                <a:schemeClr val="bg1"/>
              </a:solidFill>
              <a:latin typeface="Arial" panose="020B0604020202020204" pitchFamily="34" charset="0"/>
              <a:cs typeface="Arial" panose="020B0604020202020204" pitchFamily="34" charset="0"/>
            </a:endParaRPr>
          </a:p>
        </p:txBody>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E00C428-2DED-2C47-BAC6-8D755CB332A8}" type="slidenum">
              <a:rPr lang="en-US" smtClean="0"/>
              <a:pPr/>
              <a:t>‹#›</a:t>
            </a:fld>
            <a:endParaRPr lang="en-US" dirty="0"/>
          </a:p>
        </p:txBody>
      </p:sp>
      <p:sp>
        <p:nvSpPr>
          <p:cNvPr id="9" name="Content Placeholder 8"/>
          <p:cNvSpPr>
            <a:spLocks noGrp="1"/>
          </p:cNvSpPr>
          <p:nvPr>
            <p:ph sz="quarter" idx="13"/>
          </p:nvPr>
        </p:nvSpPr>
        <p:spPr>
          <a:xfrm>
            <a:off x="4915185" y="2146300"/>
            <a:ext cx="4117975" cy="2063750"/>
          </a:xfrm>
        </p:spPr>
        <p:txBody>
          <a:bodyPr>
            <a:normAutofit/>
          </a:bodyPr>
          <a:lstStyle>
            <a:lvl1pPr marL="0" indent="0">
              <a:buNone/>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7687123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939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09100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0337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638"/>
            <a:ext cx="2133600" cy="5592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274638"/>
            <a:ext cx="6248400" cy="5592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7958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152400" y="1981200"/>
            <a:ext cx="3810000" cy="3886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p:cNvSpPr>
          <p:nvPr>
            <p:ph type="chart" sz="half" idx="2"/>
          </p:nvPr>
        </p:nvSpPr>
        <p:spPr>
          <a:xfrm>
            <a:off x="4114800" y="1981200"/>
            <a:ext cx="3810000" cy="3886200"/>
          </a:xfrm>
        </p:spPr>
        <p:txBody>
          <a:bodyPr/>
          <a:lstStyle/>
          <a:p>
            <a:endParaRPr lang="en-US" dirty="0"/>
          </a:p>
        </p:txBody>
      </p:sp>
    </p:spTree>
    <p:extLst>
      <p:ext uri="{BB962C8B-B14F-4D97-AF65-F5344CB8AC3E}">
        <p14:creationId xmlns:p14="http://schemas.microsoft.com/office/powerpoint/2010/main" val="1685726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ubhead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152400"/>
            <a:ext cx="6324600" cy="1066800"/>
          </a:xfrm>
          <a:prstGeom prst="rect">
            <a:avLst/>
          </a:prstGeom>
        </p:spPr>
        <p:txBody>
          <a:bodyPr/>
          <a:lstStyle>
            <a:lvl1pPr>
              <a:defRPr sz="3200" baseline="0">
                <a:solidFill>
                  <a:srgbClr val="AD001C"/>
                </a:solidFill>
              </a:defRPr>
            </a:lvl1pPr>
          </a:lstStyle>
          <a:p>
            <a:r>
              <a:rPr lang="en-US" dirty="0" smtClean="0"/>
              <a:t>CLICK TO EDIT MASTER </a:t>
            </a:r>
            <a:br>
              <a:rPr lang="en-US" dirty="0" smtClean="0"/>
            </a:br>
            <a:r>
              <a:rPr lang="en-US" dirty="0" smtClean="0"/>
              <a:t>TITLE STYLE</a:t>
            </a:r>
            <a:endParaRPr lang="en-US" dirty="0"/>
          </a:p>
        </p:txBody>
      </p:sp>
      <p:sp>
        <p:nvSpPr>
          <p:cNvPr id="8" name="Text Placeholder 7"/>
          <p:cNvSpPr>
            <a:spLocks noGrp="1"/>
          </p:cNvSpPr>
          <p:nvPr>
            <p:ph type="body" sz="quarter" idx="12"/>
          </p:nvPr>
        </p:nvSpPr>
        <p:spPr>
          <a:xfrm>
            <a:off x="152400" y="1524000"/>
            <a:ext cx="6324600" cy="838200"/>
          </a:xfrm>
        </p:spPr>
        <p:txBody>
          <a:bodyPr/>
          <a:lstStyle>
            <a:lvl1pPr marL="0" indent="0">
              <a:buNone/>
              <a:defRPr sz="2000">
                <a:solidFill>
                  <a:schemeClr val="tx1"/>
                </a:solidFill>
              </a:defRPr>
            </a:lvl1pPr>
          </a:lstStyle>
          <a:p>
            <a:pPr lvl="0"/>
            <a:r>
              <a:rPr lang="en-US" dirty="0" smtClean="0"/>
              <a:t>Click to edit Master text styles</a:t>
            </a:r>
          </a:p>
        </p:txBody>
      </p:sp>
      <p:sp>
        <p:nvSpPr>
          <p:cNvPr id="10" name="Text Placeholder 9"/>
          <p:cNvSpPr>
            <a:spLocks noGrp="1"/>
          </p:cNvSpPr>
          <p:nvPr>
            <p:ph type="body" sz="quarter" idx="13"/>
          </p:nvPr>
        </p:nvSpPr>
        <p:spPr>
          <a:xfrm>
            <a:off x="152400" y="2667000"/>
            <a:ext cx="6324600" cy="3352800"/>
          </a:xfrm>
        </p:spPr>
        <p:txBody>
          <a:bodyPr/>
          <a:lstStyle>
            <a:lvl1pPr>
              <a:defRPr baseline="0">
                <a:solidFill>
                  <a:srgbClr val="746F67"/>
                </a:solidFill>
              </a:defRPr>
            </a:lvl1pPr>
          </a:lstStyle>
          <a:p>
            <a:pPr lvl="0"/>
            <a:r>
              <a:rPr lang="en-US" dirty="0" smtClean="0"/>
              <a:t>Click to edit Master text styles</a:t>
            </a:r>
          </a:p>
          <a:p>
            <a:pPr lvl="0"/>
            <a:r>
              <a:rPr lang="en-US" dirty="0" smtClean="0"/>
              <a:t>Click to edit Master text</a:t>
            </a:r>
          </a:p>
          <a:p>
            <a:pPr lvl="0"/>
            <a:r>
              <a:rPr lang="en-US" dirty="0" smtClean="0"/>
              <a:t>Click to edit Master</a:t>
            </a:r>
          </a:p>
          <a:p>
            <a:pPr lvl="0"/>
            <a:r>
              <a:rPr lang="en-US" dirty="0" smtClean="0"/>
              <a:t>Click to edit</a:t>
            </a:r>
          </a:p>
          <a:p>
            <a:pPr lvl="0"/>
            <a:r>
              <a:rPr lang="en-US" dirty="0" smtClean="0"/>
              <a:t>Click to</a:t>
            </a:r>
          </a:p>
          <a:p>
            <a:pPr lvl="0"/>
            <a:r>
              <a:rPr lang="en-US" dirty="0" smtClean="0"/>
              <a:t>Click</a:t>
            </a:r>
            <a:endParaRPr lang="en-US" dirty="0"/>
          </a:p>
        </p:txBody>
      </p:sp>
      <p:pic>
        <p:nvPicPr>
          <p:cNvPr id="5" name="Picture 11" descr="BDM016-Wingtip_rollerblade"/>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591300" y="1346200"/>
            <a:ext cx="2400300" cy="1600200"/>
          </a:xfrm>
          <a:prstGeom prst="rect">
            <a:avLst/>
          </a:prstGeom>
          <a:noFill/>
        </p:spPr>
      </p:pic>
      <p:pic>
        <p:nvPicPr>
          <p:cNvPr id="6" name="Picture 12" descr="BDM016-Red_pump"/>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591300" y="3073400"/>
            <a:ext cx="2400300" cy="1597025"/>
          </a:xfrm>
          <a:prstGeom prst="rect">
            <a:avLst/>
          </a:prstGeom>
          <a:noFill/>
        </p:spPr>
      </p:pic>
      <p:pic>
        <p:nvPicPr>
          <p:cNvPr id="7" name="Picture 13" descr="BDM016-Ice_climbing_oxford"/>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6591300" y="4800600"/>
            <a:ext cx="2400300" cy="1597025"/>
          </a:xfrm>
          <a:prstGeom prst="rect">
            <a:avLst/>
          </a:prstGeom>
          <a:noFill/>
        </p:spPr>
      </p:pic>
      <p:sp>
        <p:nvSpPr>
          <p:cNvPr id="9" name="Slide Number Placeholder 9"/>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19C62EA3-FE15-4CC5-82C5-E0161185AB60}" type="slidenum">
              <a:rPr lang="en-US" smtClean="0">
                <a:solidFill>
                  <a:srgbClr val="FFFFFF"/>
                </a:solidFill>
                <a:ea typeface="Geneva" charset="-128"/>
              </a:rPr>
              <a:pPr/>
              <a:t>‹#›</a:t>
            </a:fld>
            <a:endParaRPr lang="en-US" dirty="0">
              <a:solidFill>
                <a:srgbClr val="FFFFFF"/>
              </a:solidFill>
              <a:ea typeface="Geneva" charset="-128"/>
            </a:endParaRPr>
          </a:p>
        </p:txBody>
      </p:sp>
    </p:spTree>
    <p:extLst>
      <p:ext uri="{BB962C8B-B14F-4D97-AF65-F5344CB8AC3E}">
        <p14:creationId xmlns:p14="http://schemas.microsoft.com/office/powerpoint/2010/main" val="128541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Wingtip Title Slide">
    <p:spTree>
      <p:nvGrpSpPr>
        <p:cNvPr id="1" name=""/>
        <p:cNvGrpSpPr/>
        <p:nvPr/>
      </p:nvGrpSpPr>
      <p:grpSpPr>
        <a:xfrm>
          <a:off x="0" y="0"/>
          <a:ext cx="0" cy="0"/>
          <a:chOff x="0" y="0"/>
          <a:chExt cx="0" cy="0"/>
        </a:xfrm>
      </p:grpSpPr>
      <p:pic>
        <p:nvPicPr>
          <p:cNvPr id="3090" name="Picture 18" descr="BDM016-Wingtip_rollerblade_jt0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400" y="150813"/>
            <a:ext cx="8839200" cy="6554787"/>
          </a:xfrm>
          <a:prstGeom prst="rect">
            <a:avLst/>
          </a:prstGeom>
          <a:noFill/>
          <a:ln w="9525">
            <a:noFill/>
            <a:miter lim="800000"/>
            <a:headEnd/>
            <a:tailEnd/>
          </a:ln>
        </p:spPr>
      </p:pic>
      <p:sp>
        <p:nvSpPr>
          <p:cNvPr id="3080" name="Rectangle 8"/>
          <p:cNvSpPr>
            <a:spLocks noChangeArrowheads="1"/>
          </p:cNvSpPr>
          <p:nvPr userDrawn="1"/>
        </p:nvSpPr>
        <p:spPr bwMode="auto">
          <a:xfrm>
            <a:off x="152400" y="2286000"/>
            <a:ext cx="8839200" cy="1676400"/>
          </a:xfrm>
          <a:prstGeom prst="rect">
            <a:avLst/>
          </a:prstGeom>
          <a:solidFill>
            <a:srgbClr val="6B797C">
              <a:alpha val="64999"/>
            </a:srgbClr>
          </a:solidFill>
          <a:ln w="9525">
            <a:noFill/>
            <a:miter lim="800000"/>
            <a:headEnd/>
            <a:tailEnd/>
          </a:ln>
        </p:spPr>
        <p:txBody>
          <a:bodyPr wrap="none" anchor="ctr"/>
          <a:lstStyle/>
          <a:p>
            <a:pPr defTabSz="914400" fontAlgn="base">
              <a:spcBef>
                <a:spcPct val="0"/>
              </a:spcBef>
              <a:spcAft>
                <a:spcPct val="0"/>
              </a:spcAft>
            </a:pPr>
            <a:endParaRPr lang="en-US" sz="2400" dirty="0">
              <a:solidFill>
                <a:srgbClr val="FFFFFF"/>
              </a:solidFill>
              <a:ea typeface="Geneva" charset="-128"/>
            </a:endParaRPr>
          </a:p>
        </p:txBody>
      </p:sp>
      <p:sp>
        <p:nvSpPr>
          <p:cNvPr id="3076" name="Rectangle 4"/>
          <p:cNvSpPr>
            <a:spLocks noChangeArrowheads="1"/>
          </p:cNvSpPr>
          <p:nvPr userDrawn="1"/>
        </p:nvSpPr>
        <p:spPr bwMode="auto">
          <a:xfrm>
            <a:off x="152400" y="6400800"/>
            <a:ext cx="8839200" cy="304800"/>
          </a:xfrm>
          <a:prstGeom prst="rect">
            <a:avLst/>
          </a:prstGeom>
          <a:solidFill>
            <a:srgbClr val="B40910"/>
          </a:solidFill>
          <a:ln w="25400">
            <a:noFill/>
            <a:miter lim="800000"/>
            <a:headEnd/>
            <a:tailEnd/>
          </a:ln>
        </p:spPr>
        <p:txBody>
          <a:bodyPr wrap="none" anchor="ctr"/>
          <a:lstStyle/>
          <a:p>
            <a:pPr defTabSz="914400" fontAlgn="base">
              <a:spcBef>
                <a:spcPct val="0"/>
              </a:spcBef>
              <a:spcAft>
                <a:spcPct val="0"/>
              </a:spcAft>
            </a:pPr>
            <a:endParaRPr lang="en-US" sz="2400" dirty="0">
              <a:solidFill>
                <a:srgbClr val="FFFFFF"/>
              </a:solidFill>
              <a:ea typeface="Geneva" charset="-128"/>
            </a:endParaRPr>
          </a:p>
        </p:txBody>
      </p:sp>
      <p:sp>
        <p:nvSpPr>
          <p:cNvPr id="3078" name="Rectangle 6"/>
          <p:cNvSpPr>
            <a:spLocks noChangeArrowheads="1"/>
          </p:cNvSpPr>
          <p:nvPr userDrawn="1"/>
        </p:nvSpPr>
        <p:spPr bwMode="auto">
          <a:xfrm>
            <a:off x="152400" y="6400800"/>
            <a:ext cx="1905000" cy="304800"/>
          </a:xfrm>
          <a:prstGeom prst="rect">
            <a:avLst/>
          </a:prstGeom>
          <a:noFill/>
          <a:ln w="9525">
            <a:noFill/>
            <a:miter lim="800000"/>
            <a:headEnd/>
            <a:tailEnd/>
          </a:ln>
        </p:spPr>
        <p:txBody>
          <a:bodyPr>
            <a:spAutoFit/>
          </a:bodyPr>
          <a:lstStyle/>
          <a:p>
            <a:pPr defTabSz="914400" eaLnBrk="0" fontAlgn="base" hangingPunct="0">
              <a:spcBef>
                <a:spcPct val="0"/>
              </a:spcBef>
              <a:spcAft>
                <a:spcPct val="0"/>
              </a:spcAft>
            </a:pPr>
            <a:r>
              <a:rPr lang="en-US" sz="1400" dirty="0">
                <a:solidFill>
                  <a:srgbClr val="FFFFFF"/>
                </a:solidFill>
                <a:latin typeface="Helvetica" charset="0"/>
                <a:ea typeface="Geneva" charset="-128"/>
              </a:rPr>
              <a:t>GAIN CONTROL</a:t>
            </a:r>
          </a:p>
        </p:txBody>
      </p:sp>
      <p:sp>
        <p:nvSpPr>
          <p:cNvPr id="3081" name="Rectangle 9"/>
          <p:cNvSpPr>
            <a:spLocks noChangeArrowheads="1"/>
          </p:cNvSpPr>
          <p:nvPr userDrawn="1"/>
        </p:nvSpPr>
        <p:spPr bwMode="auto">
          <a:xfrm>
            <a:off x="304800" y="2514600"/>
            <a:ext cx="8153400" cy="1143000"/>
          </a:xfrm>
          <a:prstGeom prst="rect">
            <a:avLst/>
          </a:prstGeom>
          <a:noFill/>
          <a:ln w="9525">
            <a:noFill/>
            <a:miter lim="800000"/>
            <a:headEnd/>
            <a:tailEnd/>
          </a:ln>
        </p:spPr>
        <p:txBody>
          <a:bodyPr anchor="ctr"/>
          <a:lstStyle/>
          <a:p>
            <a:pPr defTabSz="914400" fontAlgn="base">
              <a:spcBef>
                <a:spcPct val="0"/>
              </a:spcBef>
              <a:spcAft>
                <a:spcPct val="0"/>
              </a:spcAft>
            </a:pPr>
            <a:endParaRPr lang="en-US" sz="2400" dirty="0">
              <a:solidFill>
                <a:srgbClr val="FFFFFF"/>
              </a:solidFill>
              <a:latin typeface="Helvetica" charset="0"/>
              <a:ea typeface="Geneva" charset="-128"/>
            </a:endParaRPr>
          </a:p>
        </p:txBody>
      </p:sp>
      <p:pic>
        <p:nvPicPr>
          <p:cNvPr id="3088" name="Picture 16" descr="BDM-Logo_2C"/>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781800" y="393700"/>
            <a:ext cx="2062163" cy="512763"/>
          </a:xfrm>
          <a:prstGeom prst="rect">
            <a:avLst/>
          </a:prstGeom>
          <a:noFill/>
        </p:spPr>
      </p:pic>
      <p:sp>
        <p:nvSpPr>
          <p:cNvPr id="3089" name="Rectangle 17"/>
          <p:cNvSpPr>
            <a:spLocks noChangeArrowheads="1"/>
          </p:cNvSpPr>
          <p:nvPr userDrawn="1"/>
        </p:nvSpPr>
        <p:spPr bwMode="auto">
          <a:xfrm>
            <a:off x="6400800" y="6400800"/>
            <a:ext cx="1905000" cy="274638"/>
          </a:xfrm>
          <a:prstGeom prst="rect">
            <a:avLst/>
          </a:prstGeom>
          <a:noFill/>
          <a:ln w="9525">
            <a:noFill/>
            <a:miter lim="800000"/>
            <a:headEnd/>
            <a:tailEnd/>
          </a:ln>
        </p:spPr>
        <p:txBody>
          <a:bodyPr>
            <a:spAutoFit/>
          </a:bodyPr>
          <a:lstStyle/>
          <a:p>
            <a:pPr algn="r" defTabSz="914400" eaLnBrk="0" fontAlgn="base" hangingPunct="0">
              <a:spcBef>
                <a:spcPct val="0"/>
              </a:spcBef>
              <a:spcAft>
                <a:spcPct val="0"/>
              </a:spcAft>
            </a:pPr>
            <a:r>
              <a:rPr lang="en-US" sz="1200" dirty="0">
                <a:solidFill>
                  <a:srgbClr val="FFFFFF"/>
                </a:solidFill>
                <a:ea typeface="Geneva" charset="-128"/>
                <a:cs typeface="Arial" pitchFamily="34" charset="0"/>
              </a:rPr>
              <a:t>berrydunn.com</a:t>
            </a:r>
          </a:p>
        </p:txBody>
      </p:sp>
      <p:sp>
        <p:nvSpPr>
          <p:cNvPr id="11" name="Text Placeholder 10"/>
          <p:cNvSpPr>
            <a:spLocks noGrp="1"/>
          </p:cNvSpPr>
          <p:nvPr>
            <p:ph type="body" sz="quarter" idx="10" hasCustomPrompt="1"/>
          </p:nvPr>
        </p:nvSpPr>
        <p:spPr>
          <a:xfrm>
            <a:off x="152400" y="2286000"/>
            <a:ext cx="8839200" cy="1676400"/>
          </a:xfrm>
        </p:spPr>
        <p:txBody>
          <a:bodyPr/>
          <a:lstStyle>
            <a:lvl1pPr marL="0" indent="0">
              <a:lnSpc>
                <a:spcPts val="3600"/>
              </a:lnSpc>
              <a:buNone/>
              <a:defRPr sz="3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GAIN CONTROL</a:t>
            </a:r>
          </a:p>
          <a:p>
            <a:pPr lvl="0"/>
            <a:r>
              <a:rPr lang="en-US" dirty="0" smtClean="0"/>
              <a:t>CLICK TO EDIT TEXT</a:t>
            </a:r>
          </a:p>
        </p:txBody>
      </p:sp>
      <p:sp>
        <p:nvSpPr>
          <p:cNvPr id="17" name="Text Placeholder 16"/>
          <p:cNvSpPr>
            <a:spLocks noGrp="1"/>
          </p:cNvSpPr>
          <p:nvPr>
            <p:ph type="body" sz="quarter" idx="11" hasCustomPrompt="1"/>
          </p:nvPr>
        </p:nvSpPr>
        <p:spPr>
          <a:xfrm>
            <a:off x="5638800" y="1371600"/>
            <a:ext cx="3200400" cy="685800"/>
          </a:xfrm>
        </p:spPr>
        <p:txBody>
          <a:bodyPr wrap="none"/>
          <a:lstStyle>
            <a:lvl1pPr>
              <a:buNone/>
              <a:defRPr sz="1200" baseline="0">
                <a:solidFill>
                  <a:schemeClr val="tx1"/>
                </a:solidFill>
              </a:defRPr>
            </a:lvl1pPr>
          </a:lstStyle>
          <a:p>
            <a:pPr lvl="0"/>
            <a:r>
              <a:rPr lang="en-US" dirty="0" smtClean="0"/>
              <a:t>Presented by:</a:t>
            </a:r>
          </a:p>
          <a:p>
            <a:pPr lvl="0"/>
            <a:r>
              <a:rPr lang="en-US" dirty="0" smtClean="0"/>
              <a:t>Click to edit Master text styles</a:t>
            </a:r>
          </a:p>
        </p:txBody>
      </p:sp>
      <p:sp>
        <p:nvSpPr>
          <p:cNvPr id="21" name="Content Placeholder 20"/>
          <p:cNvSpPr>
            <a:spLocks noGrp="1"/>
          </p:cNvSpPr>
          <p:nvPr>
            <p:ph sz="quarter" idx="12"/>
          </p:nvPr>
        </p:nvSpPr>
        <p:spPr>
          <a:xfrm>
            <a:off x="152400" y="3429000"/>
            <a:ext cx="8839200" cy="381000"/>
          </a:xfrm>
        </p:spPr>
        <p:txBody>
          <a:bodyPr/>
          <a:lstStyle>
            <a:lvl1pPr>
              <a:spcBef>
                <a:spcPts val="1152"/>
              </a:spcBef>
              <a:buNone/>
              <a:defRPr sz="1800">
                <a:solidFill>
                  <a:schemeClr val="bg1"/>
                </a:solidFill>
              </a:defRPr>
            </a:lvl1pPr>
          </a:lstStyle>
          <a:p>
            <a:pPr lvl="0"/>
            <a:r>
              <a:rPr lang="en-US" dirty="0" smtClean="0"/>
              <a:t>Click to edit Master text styles</a:t>
            </a:r>
          </a:p>
        </p:txBody>
      </p:sp>
      <p:pic>
        <p:nvPicPr>
          <p:cNvPr id="13" name="Picture 12">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642907" y="6437376"/>
            <a:ext cx="272493" cy="227078"/>
          </a:xfrm>
          <a:prstGeom prst="rect">
            <a:avLst/>
          </a:prstGeom>
        </p:spPr>
      </p:pic>
      <p:pic>
        <p:nvPicPr>
          <p:cNvPr id="14" name="Picture 13">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356287" y="6437376"/>
            <a:ext cx="227078" cy="227078"/>
          </a:xfrm>
          <a:prstGeom prst="rect">
            <a:avLst/>
          </a:prstGeom>
        </p:spPr>
      </p:pic>
    </p:spTree>
    <p:extLst>
      <p:ext uri="{BB962C8B-B14F-4D97-AF65-F5344CB8AC3E}">
        <p14:creationId xmlns:p14="http://schemas.microsoft.com/office/powerpoint/2010/main" val="2561344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152400"/>
            <a:ext cx="6324600" cy="1066800"/>
          </a:xfrm>
          <a:prstGeom prst="rect">
            <a:avLst/>
          </a:prstGeom>
        </p:spPr>
        <p:txBody>
          <a:bodyPr/>
          <a:lstStyle>
            <a:lvl1pPr>
              <a:defRPr sz="3200" baseline="0">
                <a:solidFill>
                  <a:srgbClr val="AD001C"/>
                </a:solidFill>
              </a:defRPr>
            </a:lvl1pPr>
          </a:lstStyle>
          <a:p>
            <a:r>
              <a:rPr lang="en-US" dirty="0" smtClean="0"/>
              <a:t>CLICK TO EDIT MASTER </a:t>
            </a:r>
            <a:br>
              <a:rPr lang="en-US" dirty="0" smtClean="0"/>
            </a:br>
            <a:r>
              <a:rPr lang="en-US" dirty="0" smtClean="0"/>
              <a:t>TITLE STYLE</a:t>
            </a:r>
            <a:endParaRPr lang="en-US" dirty="0"/>
          </a:p>
        </p:txBody>
      </p:sp>
      <p:sp>
        <p:nvSpPr>
          <p:cNvPr id="8" name="Text Placeholder 7"/>
          <p:cNvSpPr>
            <a:spLocks noGrp="1"/>
          </p:cNvSpPr>
          <p:nvPr>
            <p:ph type="body" sz="quarter" idx="12"/>
          </p:nvPr>
        </p:nvSpPr>
        <p:spPr>
          <a:xfrm>
            <a:off x="152400" y="1524000"/>
            <a:ext cx="6324600" cy="838200"/>
          </a:xfrm>
        </p:spPr>
        <p:txBody>
          <a:bodyPr/>
          <a:lstStyle>
            <a:lvl1pPr marL="0" indent="0">
              <a:buNone/>
              <a:defRPr sz="2000">
                <a:solidFill>
                  <a:schemeClr val="tx1"/>
                </a:solidFill>
              </a:defRPr>
            </a:lvl1pPr>
          </a:lstStyle>
          <a:p>
            <a:pPr lvl="0"/>
            <a:r>
              <a:rPr lang="en-US" dirty="0" smtClean="0"/>
              <a:t>Click to edit Master text styles</a:t>
            </a:r>
          </a:p>
        </p:txBody>
      </p:sp>
      <p:sp>
        <p:nvSpPr>
          <p:cNvPr id="10" name="Text Placeholder 9"/>
          <p:cNvSpPr>
            <a:spLocks noGrp="1"/>
          </p:cNvSpPr>
          <p:nvPr>
            <p:ph type="body" sz="quarter" idx="13"/>
          </p:nvPr>
        </p:nvSpPr>
        <p:spPr>
          <a:xfrm>
            <a:off x="152400" y="2667000"/>
            <a:ext cx="6324600" cy="3352800"/>
          </a:xfrm>
        </p:spPr>
        <p:txBody>
          <a:bodyPr/>
          <a:lstStyle>
            <a:lvl1pPr>
              <a:defRPr baseline="0">
                <a:solidFill>
                  <a:srgbClr val="746F67"/>
                </a:solidFill>
              </a:defRPr>
            </a:lvl1pPr>
          </a:lstStyle>
          <a:p>
            <a:pPr lvl="0"/>
            <a:r>
              <a:rPr lang="en-US" dirty="0" smtClean="0"/>
              <a:t>Click to edit Master text styles</a:t>
            </a:r>
          </a:p>
          <a:p>
            <a:pPr lvl="0"/>
            <a:r>
              <a:rPr lang="en-US" dirty="0" smtClean="0"/>
              <a:t>Click to edit Master text</a:t>
            </a:r>
          </a:p>
          <a:p>
            <a:pPr lvl="0"/>
            <a:r>
              <a:rPr lang="en-US" dirty="0" smtClean="0"/>
              <a:t>Click to edit Master</a:t>
            </a:r>
          </a:p>
          <a:p>
            <a:pPr lvl="0"/>
            <a:r>
              <a:rPr lang="en-US" dirty="0" smtClean="0"/>
              <a:t>Click to edit</a:t>
            </a:r>
          </a:p>
          <a:p>
            <a:pPr lvl="0"/>
            <a:r>
              <a:rPr lang="en-US" dirty="0" smtClean="0"/>
              <a:t>Click to</a:t>
            </a:r>
          </a:p>
          <a:p>
            <a:pPr lvl="0"/>
            <a:r>
              <a:rPr lang="en-US" dirty="0" smtClean="0"/>
              <a:t>Click</a:t>
            </a:r>
            <a:endParaRPr lang="en-US" dirty="0"/>
          </a:p>
        </p:txBody>
      </p:sp>
    </p:spTree>
    <p:extLst>
      <p:ext uri="{BB962C8B-B14F-4D97-AF65-F5344CB8AC3E}">
        <p14:creationId xmlns:p14="http://schemas.microsoft.com/office/powerpoint/2010/main" val="3361365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152400" y="1524000"/>
            <a:ext cx="6324600" cy="838200"/>
          </a:xfrm>
        </p:spPr>
        <p:txBody>
          <a:bodyPr/>
          <a:lstStyle>
            <a:lvl1pPr marL="0" indent="0">
              <a:buNone/>
              <a:defRPr sz="2000">
                <a:solidFill>
                  <a:schemeClr val="tx1"/>
                </a:solidFill>
              </a:defRPr>
            </a:lvl1pPr>
          </a:lstStyle>
          <a:p>
            <a:pPr lvl="0"/>
            <a:r>
              <a:rPr lang="en-US" dirty="0" smtClean="0"/>
              <a:t>Click to edit Master text styles</a:t>
            </a:r>
          </a:p>
        </p:txBody>
      </p:sp>
      <p:sp>
        <p:nvSpPr>
          <p:cNvPr id="10" name="Text Placeholder 9"/>
          <p:cNvSpPr>
            <a:spLocks noGrp="1"/>
          </p:cNvSpPr>
          <p:nvPr>
            <p:ph type="body" sz="quarter" idx="13"/>
          </p:nvPr>
        </p:nvSpPr>
        <p:spPr>
          <a:xfrm>
            <a:off x="152400" y="2667000"/>
            <a:ext cx="6324600" cy="3352800"/>
          </a:xfrm>
        </p:spPr>
        <p:txBody>
          <a:bodyPr/>
          <a:lstStyle>
            <a:lvl1pPr>
              <a:buClr>
                <a:schemeClr val="tx1">
                  <a:lumMod val="65000"/>
                  <a:lumOff val="35000"/>
                </a:schemeClr>
              </a:buClr>
              <a:defRPr baseline="0">
                <a:solidFill>
                  <a:srgbClr val="746F67"/>
                </a:solidFill>
              </a:defRPr>
            </a:lvl1pPr>
          </a:lstStyle>
          <a:p>
            <a:pPr lvl="0"/>
            <a:r>
              <a:rPr lang="en-US" dirty="0" smtClean="0"/>
              <a:t>Click to edit Master text styles</a:t>
            </a:r>
          </a:p>
          <a:p>
            <a:pPr lvl="0"/>
            <a:r>
              <a:rPr lang="en-US" dirty="0" smtClean="0"/>
              <a:t>Click to edit Master text</a:t>
            </a:r>
          </a:p>
          <a:p>
            <a:pPr lvl="0"/>
            <a:r>
              <a:rPr lang="en-US" dirty="0" smtClean="0"/>
              <a:t>Click to edit Master</a:t>
            </a:r>
          </a:p>
          <a:p>
            <a:pPr lvl="0"/>
            <a:r>
              <a:rPr lang="en-US" dirty="0" smtClean="0"/>
              <a:t>Click to edit</a:t>
            </a:r>
          </a:p>
          <a:p>
            <a:pPr lvl="0"/>
            <a:r>
              <a:rPr lang="en-US" dirty="0" smtClean="0"/>
              <a:t>Click to</a:t>
            </a:r>
          </a:p>
          <a:p>
            <a:pPr lvl="0"/>
            <a:r>
              <a:rPr lang="en-US" dirty="0" smtClean="0"/>
              <a:t>Click</a:t>
            </a:r>
            <a:endParaRPr lang="en-US" dirty="0"/>
          </a:p>
        </p:txBody>
      </p:sp>
      <p:sp>
        <p:nvSpPr>
          <p:cNvPr id="9" name="Title 1"/>
          <p:cNvSpPr>
            <a:spLocks noGrp="1"/>
          </p:cNvSpPr>
          <p:nvPr>
            <p:ph type="title"/>
          </p:nvPr>
        </p:nvSpPr>
        <p:spPr>
          <a:xfrm>
            <a:off x="1219200" y="305640"/>
            <a:ext cx="6795944" cy="684960"/>
          </a:xfrm>
          <a:prstGeom prst="rect">
            <a:avLst/>
          </a:prstGeom>
        </p:spPr>
        <p:txBody>
          <a:bodyPr lIns="82058" tIns="41029" rIns="82058" bIns="41029"/>
          <a:lstStyle>
            <a:lvl1pPr algn="ctr">
              <a:defRPr>
                <a:solidFill>
                  <a:schemeClr val="tx2">
                    <a:lumMod val="7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11682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301752" y="1298448"/>
            <a:ext cx="6324600" cy="758952"/>
          </a:xfrm>
        </p:spPr>
        <p:txBody>
          <a:bodyPr/>
          <a:lstStyle>
            <a:lvl1pPr marL="0" indent="0">
              <a:buNone/>
              <a:defRPr sz="2000">
                <a:solidFill>
                  <a:schemeClr val="tx1"/>
                </a:solidFill>
              </a:defRPr>
            </a:lvl1pPr>
          </a:lstStyle>
          <a:p>
            <a:pPr lvl="0"/>
            <a:r>
              <a:rPr lang="en-US" dirty="0" smtClean="0"/>
              <a:t>Click to edit Master text styles</a:t>
            </a:r>
          </a:p>
        </p:txBody>
      </p:sp>
      <p:sp>
        <p:nvSpPr>
          <p:cNvPr id="9" name="Title 1"/>
          <p:cNvSpPr>
            <a:spLocks noGrp="1"/>
          </p:cNvSpPr>
          <p:nvPr>
            <p:ph type="title"/>
          </p:nvPr>
        </p:nvSpPr>
        <p:spPr>
          <a:xfrm>
            <a:off x="301752" y="685800"/>
            <a:ext cx="6795944" cy="609600"/>
          </a:xfrm>
          <a:prstGeom prst="rect">
            <a:avLst/>
          </a:prstGeom>
        </p:spPr>
        <p:txBody>
          <a:bodyPr lIns="82058" tIns="41029" rIns="82058" bIns="41029"/>
          <a:lstStyle>
            <a:lvl1pPr algn="ctr">
              <a:defRPr>
                <a:solidFill>
                  <a:schemeClr val="tx2">
                    <a:lumMod val="75000"/>
                  </a:schemeClr>
                </a:solidFill>
              </a:defRPr>
            </a:lvl1pPr>
          </a:lstStyle>
          <a:p>
            <a:r>
              <a:rPr lang="en-US" dirty="0" smtClean="0"/>
              <a:t>Click to edit Master title style</a:t>
            </a:r>
            <a:endParaRPr lang="en-US" dirty="0"/>
          </a:p>
        </p:txBody>
      </p:sp>
      <p:sp>
        <p:nvSpPr>
          <p:cNvPr id="5" name="Picture Placeholder 5"/>
          <p:cNvSpPr>
            <a:spLocks noGrp="1"/>
          </p:cNvSpPr>
          <p:nvPr>
            <p:ph type="pic" sz="quarter" idx="14"/>
          </p:nvPr>
        </p:nvSpPr>
        <p:spPr>
          <a:xfrm>
            <a:off x="301752" y="2057400"/>
            <a:ext cx="2670048" cy="3291840"/>
          </a:xfrm>
        </p:spPr>
        <p:txBody>
          <a:bodyPr/>
          <a:lstStyle>
            <a:lvl1pPr>
              <a:buNone/>
              <a:defRPr/>
            </a:lvl1pPr>
          </a:lstStyle>
          <a:p>
            <a:endParaRPr lang="en-US" dirty="0"/>
          </a:p>
        </p:txBody>
      </p:sp>
    </p:spTree>
    <p:extLst>
      <p:ext uri="{BB962C8B-B14F-4D97-AF65-F5344CB8AC3E}">
        <p14:creationId xmlns:p14="http://schemas.microsoft.com/office/powerpoint/2010/main" val="413946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rt/Graphic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solidFill>
                  <a:srgbClr val="4D4D4D"/>
                </a:solidFill>
              </a:defRPr>
            </a:lvl1pPr>
          </a:lstStyle>
          <a:p>
            <a:fld id="{BE00C428-2DED-2C47-BAC6-8D755CB332A8}" type="slidenum">
              <a:rPr lang="en-US" smtClean="0"/>
              <a:pPr/>
              <a:t>‹#›</a:t>
            </a:fld>
            <a:endParaRPr lang="en-US" dirty="0"/>
          </a:p>
        </p:txBody>
      </p:sp>
      <p:sp>
        <p:nvSpPr>
          <p:cNvPr id="5" name="Rectangle 4"/>
          <p:cNvSpPr/>
          <p:nvPr userDrawn="1"/>
        </p:nvSpPr>
        <p:spPr>
          <a:xfrm>
            <a:off x="0" y="0"/>
            <a:ext cx="9144000" cy="1034321"/>
          </a:xfrm>
          <a:prstGeom prst="rect">
            <a:avLst/>
          </a:prstGeom>
          <a:solidFill>
            <a:srgbClr val="AC001B"/>
          </a:solidFill>
          <a:ln w="25400" cap="flat" cmpd="sng" algn="ctr">
            <a:noFill/>
            <a:prstDash val="solid"/>
          </a:ln>
          <a:effectLst/>
        </p:spPr>
        <p:txBody>
          <a:bodyPr lIns="457200" rIns="274320" rtlCol="0" anchor="ctr"/>
          <a:lstStyle/>
          <a:p>
            <a:pPr defTabSz="914400">
              <a:spcAft>
                <a:spcPts val="800"/>
              </a:spcAft>
            </a:pPr>
            <a:endParaRPr lang="en-US" sz="2000" kern="0" dirty="0">
              <a:solidFill>
                <a:prstClr val="white"/>
              </a:solidFill>
              <a:latin typeface="Arial" panose="020B0604020202020204" pitchFamily="34" charset="0"/>
              <a:cs typeface="Arial" panose="020B0604020202020204" pitchFamily="34" charset="0"/>
            </a:endParaRPr>
          </a:p>
        </p:txBody>
      </p:sp>
      <p:sp>
        <p:nvSpPr>
          <p:cNvPr id="7" name="Text Placeholder 6"/>
          <p:cNvSpPr>
            <a:spLocks noGrp="1"/>
          </p:cNvSpPr>
          <p:nvPr>
            <p:ph type="body" sz="quarter" idx="13"/>
          </p:nvPr>
        </p:nvSpPr>
        <p:spPr>
          <a:xfrm>
            <a:off x="305231" y="205216"/>
            <a:ext cx="8707437" cy="623888"/>
          </a:xfrm>
        </p:spPr>
        <p:txBody>
          <a:bodyPr/>
          <a:lstStyle>
            <a:lvl1pPr marL="0" indent="0">
              <a:buNone/>
              <a:defRPr>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228931728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804632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591300-FCAA-43E7-8A21-015F736A2A71}" type="datetimeFigureOut">
              <a:rPr lang="en-US" smtClean="0">
                <a:solidFill>
                  <a:prstClr val="black">
                    <a:tint val="75000"/>
                  </a:prstClr>
                </a:solidFill>
              </a:rPr>
              <a:pPr/>
              <a:t>6/26/2017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5B5C5C-E6B6-406D-8620-D1A04A9D0C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8891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591300-FCAA-43E7-8A21-015F736A2A71}" type="datetimeFigureOut">
              <a:rPr lang="en-US" smtClean="0">
                <a:solidFill>
                  <a:prstClr val="black">
                    <a:tint val="75000"/>
                  </a:prstClr>
                </a:solidFill>
              </a:rPr>
              <a:pPr/>
              <a:t>6/26/2017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5B5C5C-E6B6-406D-8620-D1A04A9D0C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1891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591300-FCAA-43E7-8A21-015F736A2A71}" type="datetimeFigureOut">
              <a:rPr lang="en-US" smtClean="0">
                <a:solidFill>
                  <a:prstClr val="black">
                    <a:tint val="75000"/>
                  </a:prstClr>
                </a:solidFill>
              </a:rPr>
              <a:pPr/>
              <a:t>6/26/2017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B5B5C5C-E6B6-406D-8620-D1A04A9D0C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5636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591300-FCAA-43E7-8A21-015F736A2A71}" type="datetimeFigureOut">
              <a:rPr lang="en-US" smtClean="0">
                <a:solidFill>
                  <a:prstClr val="black">
                    <a:tint val="75000"/>
                  </a:prstClr>
                </a:solidFill>
              </a:rPr>
              <a:pPr/>
              <a:t>6/26/2017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B5B5C5C-E6B6-406D-8620-D1A04A9D0C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0199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591300-FCAA-43E7-8A21-015F736A2A71}" type="datetimeFigureOut">
              <a:rPr lang="en-US" smtClean="0">
                <a:solidFill>
                  <a:prstClr val="black">
                    <a:tint val="75000"/>
                  </a:prstClr>
                </a:solidFill>
              </a:rPr>
              <a:pPr/>
              <a:t>6/26/2017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B5B5C5C-E6B6-406D-8620-D1A04A9D0C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6876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591300-FCAA-43E7-8A21-015F736A2A71}" type="datetimeFigureOut">
              <a:rPr lang="en-US" smtClean="0">
                <a:solidFill>
                  <a:prstClr val="black">
                    <a:tint val="75000"/>
                  </a:prstClr>
                </a:solidFill>
              </a:rPr>
              <a:pPr/>
              <a:t>6/26/2017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B5B5C5C-E6B6-406D-8620-D1A04A9D0C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6430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591300-FCAA-43E7-8A21-015F736A2A71}" type="datetimeFigureOut">
              <a:rPr lang="en-US" smtClean="0">
                <a:solidFill>
                  <a:prstClr val="black">
                    <a:tint val="75000"/>
                  </a:prstClr>
                </a:solidFill>
              </a:rPr>
              <a:pPr/>
              <a:t>6/26/2017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B5B5C5C-E6B6-406D-8620-D1A04A9D0C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5616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591300-FCAA-43E7-8A21-015F736A2A71}" type="datetimeFigureOut">
              <a:rPr lang="en-US" smtClean="0">
                <a:solidFill>
                  <a:prstClr val="black">
                    <a:tint val="75000"/>
                  </a:prstClr>
                </a:solidFill>
              </a:rPr>
              <a:pPr/>
              <a:t>6/26/2017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B5B5C5C-E6B6-406D-8620-D1A04A9D0C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4481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591300-FCAA-43E7-8A21-015F736A2A71}" type="datetimeFigureOut">
              <a:rPr lang="en-US" smtClean="0">
                <a:solidFill>
                  <a:prstClr val="black">
                    <a:tint val="75000"/>
                  </a:prstClr>
                </a:solidFill>
              </a:rPr>
              <a:pPr/>
              <a:t>6/26/2017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5B5C5C-E6B6-406D-8620-D1A04A9D0C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425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79" name="Picture 7" descr="BDM016-Wingtip_rollerblade"/>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400" y="152400"/>
            <a:ext cx="8839200" cy="6553200"/>
          </a:xfrm>
          <a:prstGeom prst="rect">
            <a:avLst/>
          </a:prstGeom>
          <a:noFill/>
        </p:spPr>
      </p:pic>
      <p:sp>
        <p:nvSpPr>
          <p:cNvPr id="3080" name="Rectangle 8"/>
          <p:cNvSpPr>
            <a:spLocks noChangeArrowheads="1"/>
          </p:cNvSpPr>
          <p:nvPr userDrawn="1"/>
        </p:nvSpPr>
        <p:spPr bwMode="auto">
          <a:xfrm>
            <a:off x="152400" y="2286000"/>
            <a:ext cx="8839200" cy="1676400"/>
          </a:xfrm>
          <a:prstGeom prst="rect">
            <a:avLst/>
          </a:prstGeom>
          <a:solidFill>
            <a:srgbClr val="6B797C">
              <a:alpha val="64999"/>
            </a:srgbClr>
          </a:solidFill>
          <a:ln w="9525">
            <a:noFill/>
            <a:miter lim="800000"/>
            <a:headEnd/>
            <a:tailEnd/>
          </a:ln>
        </p:spPr>
        <p:txBody>
          <a:bodyPr wrap="none" anchor="ctr"/>
          <a:lstStyle/>
          <a:p>
            <a:pPr defTabSz="914400" fontAlgn="base">
              <a:spcBef>
                <a:spcPct val="0"/>
              </a:spcBef>
              <a:spcAft>
                <a:spcPct val="0"/>
              </a:spcAft>
            </a:pPr>
            <a:endParaRPr lang="en-US" sz="2400" dirty="0">
              <a:solidFill>
                <a:srgbClr val="FFFFFF"/>
              </a:solidFill>
              <a:ea typeface="Geneva" charset="-128"/>
            </a:endParaRPr>
          </a:p>
        </p:txBody>
      </p:sp>
      <p:sp>
        <p:nvSpPr>
          <p:cNvPr id="3076" name="Rectangle 4"/>
          <p:cNvSpPr>
            <a:spLocks noChangeArrowheads="1"/>
          </p:cNvSpPr>
          <p:nvPr userDrawn="1"/>
        </p:nvSpPr>
        <p:spPr bwMode="auto">
          <a:xfrm>
            <a:off x="152400" y="6400800"/>
            <a:ext cx="8839200" cy="304800"/>
          </a:xfrm>
          <a:prstGeom prst="rect">
            <a:avLst/>
          </a:prstGeom>
          <a:solidFill>
            <a:srgbClr val="B40910"/>
          </a:solidFill>
          <a:ln w="25400">
            <a:noFill/>
            <a:miter lim="800000"/>
            <a:headEnd/>
            <a:tailEnd/>
          </a:ln>
        </p:spPr>
        <p:txBody>
          <a:bodyPr wrap="none" anchor="ctr"/>
          <a:lstStyle/>
          <a:p>
            <a:pPr defTabSz="914400" fontAlgn="base">
              <a:spcBef>
                <a:spcPct val="0"/>
              </a:spcBef>
              <a:spcAft>
                <a:spcPct val="0"/>
              </a:spcAft>
            </a:pPr>
            <a:endParaRPr lang="en-US" sz="2400" dirty="0">
              <a:solidFill>
                <a:srgbClr val="FFFFFF"/>
              </a:solidFill>
              <a:ea typeface="Geneva" charset="-128"/>
            </a:endParaRPr>
          </a:p>
        </p:txBody>
      </p:sp>
      <p:sp>
        <p:nvSpPr>
          <p:cNvPr id="3078" name="Rectangle 6"/>
          <p:cNvSpPr>
            <a:spLocks noChangeArrowheads="1"/>
          </p:cNvSpPr>
          <p:nvPr userDrawn="1"/>
        </p:nvSpPr>
        <p:spPr bwMode="auto">
          <a:xfrm>
            <a:off x="152400" y="6400800"/>
            <a:ext cx="1905000" cy="304800"/>
          </a:xfrm>
          <a:prstGeom prst="rect">
            <a:avLst/>
          </a:prstGeom>
          <a:noFill/>
          <a:ln w="9525">
            <a:noFill/>
            <a:miter lim="800000"/>
            <a:headEnd/>
            <a:tailEnd/>
          </a:ln>
        </p:spPr>
        <p:txBody>
          <a:bodyPr>
            <a:spAutoFit/>
          </a:bodyPr>
          <a:lstStyle/>
          <a:p>
            <a:pPr defTabSz="914400" eaLnBrk="0" fontAlgn="base" hangingPunct="0">
              <a:spcBef>
                <a:spcPct val="0"/>
              </a:spcBef>
              <a:spcAft>
                <a:spcPct val="0"/>
              </a:spcAft>
            </a:pPr>
            <a:r>
              <a:rPr lang="en-US" sz="1400" dirty="0">
                <a:solidFill>
                  <a:srgbClr val="FFFFFF"/>
                </a:solidFill>
                <a:latin typeface="Avenir LT Std 55 Roman" pitchFamily="34" charset="0"/>
                <a:ea typeface="Geneva" charset="-128"/>
              </a:rPr>
              <a:t>GAIN CONTROL</a:t>
            </a:r>
          </a:p>
        </p:txBody>
      </p:sp>
      <p:sp>
        <p:nvSpPr>
          <p:cNvPr id="3081" name="Rectangle 9"/>
          <p:cNvSpPr>
            <a:spLocks noChangeArrowheads="1"/>
          </p:cNvSpPr>
          <p:nvPr userDrawn="1"/>
        </p:nvSpPr>
        <p:spPr bwMode="auto">
          <a:xfrm>
            <a:off x="304800" y="2514600"/>
            <a:ext cx="8153400" cy="1143000"/>
          </a:xfrm>
          <a:prstGeom prst="rect">
            <a:avLst/>
          </a:prstGeom>
          <a:noFill/>
          <a:ln w="9525">
            <a:noFill/>
            <a:miter lim="800000"/>
            <a:headEnd/>
            <a:tailEnd/>
          </a:ln>
        </p:spPr>
        <p:txBody>
          <a:bodyPr anchor="ctr"/>
          <a:lstStyle/>
          <a:p>
            <a:pPr defTabSz="914400" fontAlgn="base">
              <a:spcBef>
                <a:spcPct val="0"/>
              </a:spcBef>
              <a:spcAft>
                <a:spcPct val="0"/>
              </a:spcAft>
            </a:pPr>
            <a:endParaRPr lang="en-US" sz="2400" dirty="0">
              <a:solidFill>
                <a:srgbClr val="FFFFFF"/>
              </a:solidFill>
              <a:latin typeface="Helvetica" charset="0"/>
              <a:ea typeface="Geneva" charset="-128"/>
            </a:endParaRPr>
          </a:p>
        </p:txBody>
      </p:sp>
      <p:pic>
        <p:nvPicPr>
          <p:cNvPr id="3088" name="Picture 16" descr="BDM-Logo_2C"/>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781800" y="393700"/>
            <a:ext cx="2062163" cy="512763"/>
          </a:xfrm>
          <a:prstGeom prst="rect">
            <a:avLst/>
          </a:prstGeom>
          <a:noFill/>
        </p:spPr>
      </p:pic>
      <p:sp>
        <p:nvSpPr>
          <p:cNvPr id="3089" name="Rectangle 17"/>
          <p:cNvSpPr>
            <a:spLocks noChangeArrowheads="1"/>
          </p:cNvSpPr>
          <p:nvPr userDrawn="1"/>
        </p:nvSpPr>
        <p:spPr bwMode="auto">
          <a:xfrm>
            <a:off x="6781800" y="6400800"/>
            <a:ext cx="1905000" cy="274638"/>
          </a:xfrm>
          <a:prstGeom prst="rect">
            <a:avLst/>
          </a:prstGeom>
          <a:noFill/>
          <a:ln w="9525">
            <a:noFill/>
            <a:miter lim="800000"/>
            <a:headEnd/>
            <a:tailEnd/>
          </a:ln>
        </p:spPr>
        <p:txBody>
          <a:bodyPr>
            <a:spAutoFit/>
          </a:bodyPr>
          <a:lstStyle/>
          <a:p>
            <a:pPr algn="r" defTabSz="914400" eaLnBrk="0" fontAlgn="base" hangingPunct="0">
              <a:spcBef>
                <a:spcPct val="0"/>
              </a:spcBef>
              <a:spcAft>
                <a:spcPct val="0"/>
              </a:spcAft>
            </a:pPr>
            <a:r>
              <a:rPr lang="en-US" sz="1200" dirty="0" smtClean="0">
                <a:solidFill>
                  <a:srgbClr val="FFFFFF"/>
                </a:solidFill>
                <a:latin typeface="Avenir LT Std 55 Roman" pitchFamily="34" charset="0"/>
                <a:ea typeface="Geneva" charset="-128"/>
              </a:rPr>
              <a:t>www.berrydunn.com</a:t>
            </a:r>
            <a:endParaRPr lang="en-US" sz="1200" dirty="0">
              <a:solidFill>
                <a:srgbClr val="FFFFFF"/>
              </a:solidFill>
              <a:latin typeface="Avenir LT Std 55 Roman" pitchFamily="34" charset="0"/>
              <a:ea typeface="Geneva" charset="-128"/>
            </a:endParaRPr>
          </a:p>
        </p:txBody>
      </p:sp>
    </p:spTree>
    <p:extLst>
      <p:ext uri="{BB962C8B-B14F-4D97-AF65-F5344CB8AC3E}">
        <p14:creationId xmlns:p14="http://schemas.microsoft.com/office/powerpoint/2010/main" val="914738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591300-FCAA-43E7-8A21-015F736A2A71}" type="datetimeFigureOut">
              <a:rPr lang="en-US" smtClean="0">
                <a:solidFill>
                  <a:prstClr val="black">
                    <a:tint val="75000"/>
                  </a:prstClr>
                </a:solidFill>
              </a:rPr>
              <a:pPr/>
              <a:t>6/26/2017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5B5C5C-E6B6-406D-8620-D1A04A9D0C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5491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D44F81-F781-426E-9661-50B6D73DA99D}" type="datetimeFigureOut">
              <a:rPr lang="en-US" smtClean="0">
                <a:solidFill>
                  <a:prstClr val="black">
                    <a:tint val="75000"/>
                  </a:prstClr>
                </a:solidFill>
              </a:rPr>
              <a:pPr/>
              <a:t>6/26/2017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79D530-7652-411C-9DE0-3FCEE44D6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4823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D44F81-F781-426E-9661-50B6D73DA99D}" type="datetimeFigureOut">
              <a:rPr lang="en-US" smtClean="0">
                <a:solidFill>
                  <a:prstClr val="black">
                    <a:tint val="75000"/>
                  </a:prstClr>
                </a:solidFill>
              </a:rPr>
              <a:pPr/>
              <a:t>6/26/2017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79D530-7652-411C-9DE0-3FCEE44D6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47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D44F81-F781-426E-9661-50B6D73DA99D}" type="datetimeFigureOut">
              <a:rPr lang="en-US" smtClean="0">
                <a:solidFill>
                  <a:prstClr val="black">
                    <a:tint val="75000"/>
                  </a:prstClr>
                </a:solidFill>
              </a:rPr>
              <a:pPr/>
              <a:t>6/26/2017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79D530-7652-411C-9DE0-3FCEE44D6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314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D44F81-F781-426E-9661-50B6D73DA99D}" type="datetimeFigureOut">
              <a:rPr lang="en-US" smtClean="0">
                <a:solidFill>
                  <a:prstClr val="black">
                    <a:tint val="75000"/>
                  </a:prstClr>
                </a:solidFill>
              </a:rPr>
              <a:pPr/>
              <a:t>6/26/2017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79D530-7652-411C-9DE0-3FCEE44D6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221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D44F81-F781-426E-9661-50B6D73DA99D}" type="datetimeFigureOut">
              <a:rPr lang="en-US" smtClean="0">
                <a:solidFill>
                  <a:prstClr val="black">
                    <a:tint val="75000"/>
                  </a:prstClr>
                </a:solidFill>
              </a:rPr>
              <a:pPr/>
              <a:t>6/26/2017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D79D530-7652-411C-9DE0-3FCEE44D6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414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D44F81-F781-426E-9661-50B6D73DA99D}" type="datetimeFigureOut">
              <a:rPr lang="en-US" smtClean="0">
                <a:solidFill>
                  <a:prstClr val="black">
                    <a:tint val="75000"/>
                  </a:prstClr>
                </a:solidFill>
              </a:rPr>
              <a:pPr/>
              <a:t>6/26/2017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D79D530-7652-411C-9DE0-3FCEE44D6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728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D44F81-F781-426E-9661-50B6D73DA99D}" type="datetimeFigureOut">
              <a:rPr lang="en-US" smtClean="0">
                <a:solidFill>
                  <a:prstClr val="black">
                    <a:tint val="75000"/>
                  </a:prstClr>
                </a:solidFill>
              </a:rPr>
              <a:pPr/>
              <a:t>6/26/2017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D79D530-7652-411C-9DE0-3FCEE44D6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394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D44F81-F781-426E-9661-50B6D73DA99D}" type="datetimeFigureOut">
              <a:rPr lang="en-US" smtClean="0">
                <a:solidFill>
                  <a:prstClr val="black">
                    <a:tint val="75000"/>
                  </a:prstClr>
                </a:solidFill>
              </a:rPr>
              <a:pPr/>
              <a:t>6/26/2017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79D530-7652-411C-9DE0-3FCEE44D6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043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D44F81-F781-426E-9661-50B6D73DA99D}" type="datetimeFigureOut">
              <a:rPr lang="en-US" smtClean="0">
                <a:solidFill>
                  <a:prstClr val="black">
                    <a:tint val="75000"/>
                  </a:prstClr>
                </a:solidFill>
              </a:rPr>
              <a:pPr/>
              <a:t>6/26/2017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79D530-7652-411C-9DE0-3FCEE44D6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404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9"/>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19C62EA3-FE15-4CC5-82C5-E0161185AB60}" type="slidenum">
              <a:rPr lang="en-US" smtClean="0">
                <a:solidFill>
                  <a:srgbClr val="FFFFFF"/>
                </a:solidFill>
                <a:ea typeface="Geneva" charset="-128"/>
              </a:rPr>
              <a:pPr/>
              <a:t>‹#›</a:t>
            </a:fld>
            <a:endParaRPr lang="en-US" dirty="0">
              <a:solidFill>
                <a:srgbClr val="FFFFFF"/>
              </a:solidFill>
              <a:ea typeface="Geneva" charset="-128"/>
            </a:endParaRPr>
          </a:p>
        </p:txBody>
      </p:sp>
    </p:spTree>
    <p:extLst>
      <p:ext uri="{BB962C8B-B14F-4D97-AF65-F5344CB8AC3E}">
        <p14:creationId xmlns:p14="http://schemas.microsoft.com/office/powerpoint/2010/main" val="17182891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D44F81-F781-426E-9661-50B6D73DA99D}" type="datetimeFigureOut">
              <a:rPr lang="en-US" smtClean="0">
                <a:solidFill>
                  <a:prstClr val="black">
                    <a:tint val="75000"/>
                  </a:prstClr>
                </a:solidFill>
              </a:rPr>
              <a:pPr/>
              <a:t>6/26/2017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79D530-7652-411C-9DE0-3FCEE44D6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6151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D44F81-F781-426E-9661-50B6D73DA99D}" type="datetimeFigureOut">
              <a:rPr lang="en-US" smtClean="0">
                <a:solidFill>
                  <a:prstClr val="black">
                    <a:tint val="75000"/>
                  </a:prstClr>
                </a:solidFill>
              </a:rPr>
              <a:pPr/>
              <a:t>6/26/2017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79D530-7652-411C-9DE0-3FCEE44D6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513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BA400FD-569B-4F91-9800-DCD6AD588A51}" type="datetimeFigureOut">
              <a:rPr lang="en-US" smtClean="0">
                <a:solidFill>
                  <a:prstClr val="black">
                    <a:tint val="75000"/>
                  </a:prstClr>
                </a:solidFill>
              </a:rPr>
              <a:pPr/>
              <a:t>6/26/2017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AE544A-D0A1-4ECC-8B57-6A13F7F54C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6365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A400FD-569B-4F91-9800-DCD6AD588A51}" type="datetimeFigureOut">
              <a:rPr lang="en-US" smtClean="0">
                <a:solidFill>
                  <a:prstClr val="black">
                    <a:tint val="75000"/>
                  </a:prstClr>
                </a:solidFill>
              </a:rPr>
              <a:pPr/>
              <a:t>6/26/2017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AE544A-D0A1-4ECC-8B57-6A13F7F54C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782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A400FD-569B-4F91-9800-DCD6AD588A51}" type="datetimeFigureOut">
              <a:rPr lang="en-US" smtClean="0">
                <a:solidFill>
                  <a:prstClr val="black">
                    <a:tint val="75000"/>
                  </a:prstClr>
                </a:solidFill>
              </a:rPr>
              <a:pPr/>
              <a:t>6/26/2017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AE544A-D0A1-4ECC-8B57-6A13F7F54C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8765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A400FD-569B-4F91-9800-DCD6AD588A51}" type="datetimeFigureOut">
              <a:rPr lang="en-US" smtClean="0">
                <a:solidFill>
                  <a:prstClr val="black">
                    <a:tint val="75000"/>
                  </a:prstClr>
                </a:solidFill>
              </a:rPr>
              <a:pPr/>
              <a:t>6/26/2017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AE544A-D0A1-4ECC-8B57-6A13F7F54C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1969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A400FD-569B-4F91-9800-DCD6AD588A51}" type="datetimeFigureOut">
              <a:rPr lang="en-US" smtClean="0">
                <a:solidFill>
                  <a:prstClr val="black">
                    <a:tint val="75000"/>
                  </a:prstClr>
                </a:solidFill>
              </a:rPr>
              <a:pPr/>
              <a:t>6/26/2017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AE544A-D0A1-4ECC-8B57-6A13F7F54C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734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BA400FD-569B-4F91-9800-DCD6AD588A51}" type="datetimeFigureOut">
              <a:rPr lang="en-US" smtClean="0">
                <a:solidFill>
                  <a:prstClr val="black">
                    <a:tint val="75000"/>
                  </a:prstClr>
                </a:solidFill>
              </a:rPr>
              <a:pPr/>
              <a:t>6/26/2017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AE544A-D0A1-4ECC-8B57-6A13F7F54C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2087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400FD-569B-4F91-9800-DCD6AD588A51}" type="datetimeFigureOut">
              <a:rPr lang="en-US" smtClean="0">
                <a:solidFill>
                  <a:prstClr val="black">
                    <a:tint val="75000"/>
                  </a:prstClr>
                </a:solidFill>
              </a:rPr>
              <a:pPr/>
              <a:t>6/26/2017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AE544A-D0A1-4ECC-8B57-6A13F7F54C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677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400FD-569B-4F91-9800-DCD6AD588A51}" type="datetimeFigureOut">
              <a:rPr lang="en-US" smtClean="0">
                <a:solidFill>
                  <a:prstClr val="black">
                    <a:tint val="75000"/>
                  </a:prstClr>
                </a:solidFill>
              </a:rPr>
              <a:pPr/>
              <a:t>6/26/2017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AE544A-D0A1-4ECC-8B57-6A13F7F54C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93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5626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400FD-569B-4F91-9800-DCD6AD588A51}" type="datetimeFigureOut">
              <a:rPr lang="en-US" smtClean="0">
                <a:solidFill>
                  <a:prstClr val="black">
                    <a:tint val="75000"/>
                  </a:prstClr>
                </a:solidFill>
              </a:rPr>
              <a:pPr/>
              <a:t>6/26/2017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AE544A-D0A1-4ECC-8B57-6A13F7F54C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7621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A400FD-569B-4F91-9800-DCD6AD588A51}" type="datetimeFigureOut">
              <a:rPr lang="en-US" smtClean="0">
                <a:solidFill>
                  <a:prstClr val="black">
                    <a:tint val="75000"/>
                  </a:prstClr>
                </a:solidFill>
              </a:rPr>
              <a:pPr/>
              <a:t>6/26/2017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AE544A-D0A1-4ECC-8B57-6A13F7F54C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416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A400FD-569B-4F91-9800-DCD6AD588A51}" type="datetimeFigureOut">
              <a:rPr lang="en-US" smtClean="0">
                <a:solidFill>
                  <a:prstClr val="black">
                    <a:tint val="75000"/>
                  </a:prstClr>
                </a:solidFill>
              </a:rPr>
              <a:pPr/>
              <a:t>6/26/2017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AE544A-D0A1-4ECC-8B57-6A13F7F54C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47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152400"/>
            <a:ext cx="6324600" cy="1066800"/>
          </a:xfrm>
          <a:prstGeom prst="rect">
            <a:avLst/>
          </a:prstGeom>
        </p:spPr>
        <p:txBody>
          <a:bodyPr/>
          <a:lstStyle>
            <a:lvl1pPr>
              <a:defRPr sz="3200" baseline="0">
                <a:solidFill>
                  <a:srgbClr val="AD001C"/>
                </a:solidFill>
              </a:defRPr>
            </a:lvl1pPr>
          </a:lstStyle>
          <a:p>
            <a:r>
              <a:rPr lang="en-US" dirty="0" smtClean="0"/>
              <a:t>CLICK TO EDIT MASTER </a:t>
            </a:r>
            <a:br>
              <a:rPr lang="en-US" dirty="0" smtClean="0"/>
            </a:br>
            <a:r>
              <a:rPr lang="en-US" dirty="0" smtClean="0"/>
              <a:t>TITLE STYLE</a:t>
            </a:r>
            <a:endParaRPr lang="en-US" dirty="0"/>
          </a:p>
        </p:txBody>
      </p:sp>
      <p:sp>
        <p:nvSpPr>
          <p:cNvPr id="8" name="Text Placeholder 7"/>
          <p:cNvSpPr>
            <a:spLocks noGrp="1"/>
          </p:cNvSpPr>
          <p:nvPr>
            <p:ph type="body" sz="quarter" idx="12"/>
          </p:nvPr>
        </p:nvSpPr>
        <p:spPr>
          <a:xfrm>
            <a:off x="152400" y="1524000"/>
            <a:ext cx="6324600" cy="838200"/>
          </a:xfrm>
        </p:spPr>
        <p:txBody>
          <a:bodyPr/>
          <a:lstStyle>
            <a:lvl1pPr marL="0" indent="0">
              <a:buNone/>
              <a:defRPr sz="2000">
                <a:solidFill>
                  <a:schemeClr val="tx1"/>
                </a:solidFill>
              </a:defRPr>
            </a:lvl1pPr>
          </a:lstStyle>
          <a:p>
            <a:pPr lvl="0"/>
            <a:r>
              <a:rPr lang="en-US" dirty="0" smtClean="0"/>
              <a:t>Click to edit Master text styles</a:t>
            </a:r>
          </a:p>
        </p:txBody>
      </p:sp>
      <p:sp>
        <p:nvSpPr>
          <p:cNvPr id="10" name="Text Placeholder 9"/>
          <p:cNvSpPr>
            <a:spLocks noGrp="1"/>
          </p:cNvSpPr>
          <p:nvPr>
            <p:ph type="body" sz="quarter" idx="13"/>
          </p:nvPr>
        </p:nvSpPr>
        <p:spPr>
          <a:xfrm>
            <a:off x="152400" y="2667000"/>
            <a:ext cx="6324600" cy="3352800"/>
          </a:xfrm>
        </p:spPr>
        <p:txBody>
          <a:bodyPr/>
          <a:lstStyle>
            <a:lvl1pPr>
              <a:defRPr baseline="0">
                <a:solidFill>
                  <a:srgbClr val="746F67"/>
                </a:solidFill>
              </a:defRPr>
            </a:lvl1pPr>
          </a:lstStyle>
          <a:p>
            <a:pPr lvl="0"/>
            <a:r>
              <a:rPr lang="en-US" dirty="0" smtClean="0"/>
              <a:t>Click to edit Master text styles</a:t>
            </a:r>
          </a:p>
          <a:p>
            <a:pPr lvl="0"/>
            <a:r>
              <a:rPr lang="en-US" dirty="0" smtClean="0"/>
              <a:t>Click to edit Master text</a:t>
            </a:r>
          </a:p>
          <a:p>
            <a:pPr lvl="0"/>
            <a:r>
              <a:rPr lang="en-US" dirty="0" smtClean="0"/>
              <a:t>Click to edit Master</a:t>
            </a:r>
          </a:p>
          <a:p>
            <a:pPr lvl="0"/>
            <a:r>
              <a:rPr lang="en-US" dirty="0" smtClean="0"/>
              <a:t>Click to edit</a:t>
            </a:r>
          </a:p>
          <a:p>
            <a:pPr lvl="0"/>
            <a:r>
              <a:rPr lang="en-US" dirty="0" smtClean="0"/>
              <a:t>Click to</a:t>
            </a:r>
          </a:p>
          <a:p>
            <a:pPr lvl="0"/>
            <a:r>
              <a:rPr lang="en-US" dirty="0" smtClean="0"/>
              <a:t>Click</a:t>
            </a:r>
            <a:endParaRPr lang="en-US" dirty="0"/>
          </a:p>
        </p:txBody>
      </p:sp>
    </p:spTree>
    <p:extLst>
      <p:ext uri="{BB962C8B-B14F-4D97-AF65-F5344CB8AC3E}">
        <p14:creationId xmlns:p14="http://schemas.microsoft.com/office/powerpoint/2010/main" val="45243910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981200"/>
            <a:ext cx="381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14800" y="1981200"/>
            <a:ext cx="381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9"/>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19C62EA3-FE15-4CC5-82C5-E0161185AB60}" type="slidenum">
              <a:rPr lang="en-US" smtClean="0">
                <a:solidFill>
                  <a:srgbClr val="FFFFFF"/>
                </a:solidFill>
                <a:ea typeface="Geneva" charset="-128"/>
              </a:rPr>
              <a:pPr/>
              <a:t>‹#›</a:t>
            </a:fld>
            <a:endParaRPr lang="en-US" dirty="0">
              <a:solidFill>
                <a:srgbClr val="FFFFFF"/>
              </a:solidFill>
              <a:ea typeface="Geneva" charset="-128"/>
            </a:endParaRPr>
          </a:p>
        </p:txBody>
      </p:sp>
    </p:spTree>
    <p:extLst>
      <p:ext uri="{BB962C8B-B14F-4D97-AF65-F5344CB8AC3E}">
        <p14:creationId xmlns:p14="http://schemas.microsoft.com/office/powerpoint/2010/main" val="814449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9"/>
          <p:cNvSpPr>
            <a:spLocks noGrp="1"/>
          </p:cNvSpPr>
          <p:nvPr>
            <p:ph type="sldNum" sz="quarter" idx="10"/>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19C62EA3-FE15-4CC5-82C5-E0161185AB60}" type="slidenum">
              <a:rPr lang="en-US" smtClean="0">
                <a:solidFill>
                  <a:srgbClr val="FFFFFF"/>
                </a:solidFill>
                <a:ea typeface="Geneva" charset="-128"/>
              </a:rPr>
              <a:pPr/>
              <a:t>‹#›</a:t>
            </a:fld>
            <a:endParaRPr lang="en-US" dirty="0">
              <a:solidFill>
                <a:srgbClr val="FFFFFF"/>
              </a:solidFill>
              <a:ea typeface="Geneva" charset="-128"/>
            </a:endParaRPr>
          </a:p>
        </p:txBody>
      </p:sp>
    </p:spTree>
    <p:extLst>
      <p:ext uri="{BB962C8B-B14F-4D97-AF65-F5344CB8AC3E}">
        <p14:creationId xmlns:p14="http://schemas.microsoft.com/office/powerpoint/2010/main" val="1174679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50121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9"/>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19C62EA3-FE15-4CC5-82C5-E0161185AB60}" type="slidenum">
              <a:rPr lang="en-US" smtClean="0">
                <a:solidFill>
                  <a:srgbClr val="FFFFFF"/>
                </a:solidFill>
                <a:ea typeface="Geneva" charset="-128"/>
              </a:rPr>
              <a:pPr/>
              <a:t>‹#›</a:t>
            </a:fld>
            <a:endParaRPr lang="en-US" dirty="0">
              <a:solidFill>
                <a:srgbClr val="FFFFFF"/>
              </a:solidFill>
              <a:ea typeface="Geneva" charset="-128"/>
            </a:endParaRPr>
          </a:p>
        </p:txBody>
      </p:sp>
    </p:spTree>
    <p:extLst>
      <p:ext uri="{BB962C8B-B14F-4D97-AF65-F5344CB8AC3E}">
        <p14:creationId xmlns:p14="http://schemas.microsoft.com/office/powerpoint/2010/main" val="21037748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E00C428-2DED-2C47-BAC6-8D755CB332A8}" type="slidenum">
              <a:rPr lang="en-US" smtClean="0"/>
              <a:pPr/>
              <a:t>‹#›</a:t>
            </a:fld>
            <a:endParaRPr lang="en-US" dirty="0"/>
          </a:p>
        </p:txBody>
      </p:sp>
    </p:spTree>
    <p:extLst>
      <p:ext uri="{BB962C8B-B14F-4D97-AF65-F5344CB8AC3E}">
        <p14:creationId xmlns:p14="http://schemas.microsoft.com/office/powerpoint/2010/main" val="1008183903"/>
      </p:ext>
    </p:extLst>
  </p:cSld>
  <p:clrMap bg1="lt1" tx1="dk1" bg2="lt2" tx2="dk2" accent1="accent1" accent2="accent2" accent3="accent3" accent4="accent4" accent5="accent5" accent6="accent6" hlink="hlink" folHlink="folHlink"/>
  <p:sldLayoutIdLst>
    <p:sldLayoutId id="2147483661" r:id="rId1"/>
    <p:sldLayoutId id="2147483703" r:id="rId2"/>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30188" indent="-230188" algn="l" defTabSz="457200" rtl="0" eaLnBrk="1" latinLnBrk="0" hangingPunct="1">
        <a:spcBef>
          <a:spcPct val="20000"/>
        </a:spcBef>
        <a:buFont typeface="Wingdings" panose="05000000000000000000" pitchFamily="2" charset="2"/>
        <a:buChar char="q"/>
        <a:defRPr sz="3200" kern="1200">
          <a:solidFill>
            <a:schemeClr val="tx1"/>
          </a:solidFill>
          <a:latin typeface="Arial" panose="020B0604020202020204" pitchFamily="34" charset="0"/>
          <a:ea typeface="+mn-ea"/>
          <a:cs typeface="Arial" panose="020B0604020202020204" pitchFamily="34" charset="0"/>
        </a:defRPr>
      </a:lvl1pPr>
      <a:lvl2pPr marL="461963" indent="-231775" algn="l" defTabSz="457200" rtl="0" eaLnBrk="1" latinLnBrk="0" hangingPunct="1">
        <a:spcBef>
          <a:spcPct val="20000"/>
        </a:spcBef>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684213" indent="-222250" algn="l" defTabSz="4572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914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1144588"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152400" y="1981200"/>
            <a:ext cx="77724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2" name="Line 18"/>
          <p:cNvSpPr>
            <a:spLocks noChangeShapeType="1"/>
          </p:cNvSpPr>
          <p:nvPr userDrawn="1"/>
        </p:nvSpPr>
        <p:spPr bwMode="auto">
          <a:xfrm>
            <a:off x="152400" y="1263650"/>
            <a:ext cx="8839200" cy="0"/>
          </a:xfrm>
          <a:prstGeom prst="line">
            <a:avLst/>
          </a:prstGeom>
          <a:noFill/>
          <a:ln w="76200">
            <a:solidFill>
              <a:schemeClr val="bg1"/>
            </a:solidFill>
            <a:round/>
            <a:headEnd/>
            <a:tailEnd/>
          </a:ln>
          <a:effectLst/>
        </p:spPr>
        <p:txBody>
          <a:bodyPr wrap="none" anchor="ctr"/>
          <a:lstStyle/>
          <a:p>
            <a:pPr defTabSz="914400" fontAlgn="base">
              <a:spcBef>
                <a:spcPct val="0"/>
              </a:spcBef>
              <a:spcAft>
                <a:spcPct val="0"/>
              </a:spcAft>
            </a:pPr>
            <a:endParaRPr lang="en-US" sz="2400" dirty="0">
              <a:solidFill>
                <a:srgbClr val="FFFFFF"/>
              </a:solidFill>
              <a:ea typeface="Geneva" charset="-128"/>
            </a:endParaRPr>
          </a:p>
        </p:txBody>
      </p:sp>
      <p:sp>
        <p:nvSpPr>
          <p:cNvPr id="1043" name="Line 19"/>
          <p:cNvSpPr>
            <a:spLocks noChangeShapeType="1"/>
          </p:cNvSpPr>
          <p:nvPr userDrawn="1"/>
        </p:nvSpPr>
        <p:spPr bwMode="auto">
          <a:xfrm>
            <a:off x="6553200" y="152400"/>
            <a:ext cx="0" cy="1143000"/>
          </a:xfrm>
          <a:prstGeom prst="line">
            <a:avLst/>
          </a:prstGeom>
          <a:noFill/>
          <a:ln w="76200">
            <a:solidFill>
              <a:schemeClr val="bg1"/>
            </a:solidFill>
            <a:round/>
            <a:headEnd/>
            <a:tailEnd/>
          </a:ln>
          <a:effectLst/>
        </p:spPr>
        <p:txBody>
          <a:bodyPr wrap="none" anchor="ctr"/>
          <a:lstStyle/>
          <a:p>
            <a:pPr defTabSz="914400" fontAlgn="base">
              <a:spcBef>
                <a:spcPct val="0"/>
              </a:spcBef>
              <a:spcAft>
                <a:spcPct val="0"/>
              </a:spcAft>
            </a:pPr>
            <a:endParaRPr lang="en-US" sz="2400" dirty="0">
              <a:solidFill>
                <a:srgbClr val="FFFFFF"/>
              </a:solidFill>
              <a:ea typeface="Geneva" charset="-128"/>
            </a:endParaRPr>
          </a:p>
        </p:txBody>
      </p:sp>
    </p:spTree>
    <p:extLst>
      <p:ext uri="{BB962C8B-B14F-4D97-AF65-F5344CB8AC3E}">
        <p14:creationId xmlns:p14="http://schemas.microsoft.com/office/powerpoint/2010/main" val="28728731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hf hdr="0" ftr="0" dt="0"/>
  <p:txStyles>
    <p:titleStyle>
      <a:lvl1pPr algn="l" rtl="0" fontAlgn="base">
        <a:spcBef>
          <a:spcPct val="0"/>
        </a:spcBef>
        <a:spcAft>
          <a:spcPct val="0"/>
        </a:spcAft>
        <a:defRPr sz="3600">
          <a:solidFill>
            <a:srgbClr val="4C4C4C"/>
          </a:solidFill>
          <a:latin typeface="+mj-lt"/>
          <a:ea typeface="+mj-ea"/>
          <a:cs typeface="+mj-cs"/>
        </a:defRPr>
      </a:lvl1pPr>
      <a:lvl2pPr algn="l" rtl="0" fontAlgn="base">
        <a:spcBef>
          <a:spcPct val="0"/>
        </a:spcBef>
        <a:spcAft>
          <a:spcPct val="0"/>
        </a:spcAft>
        <a:defRPr sz="3600">
          <a:solidFill>
            <a:srgbClr val="4C4C4C"/>
          </a:solidFill>
          <a:latin typeface="Helvetica" charset="0"/>
          <a:ea typeface="Geneva" charset="-128"/>
        </a:defRPr>
      </a:lvl2pPr>
      <a:lvl3pPr algn="l" rtl="0" fontAlgn="base">
        <a:spcBef>
          <a:spcPct val="0"/>
        </a:spcBef>
        <a:spcAft>
          <a:spcPct val="0"/>
        </a:spcAft>
        <a:defRPr sz="3600">
          <a:solidFill>
            <a:srgbClr val="4C4C4C"/>
          </a:solidFill>
          <a:latin typeface="Helvetica" charset="0"/>
          <a:ea typeface="Geneva" charset="-128"/>
        </a:defRPr>
      </a:lvl3pPr>
      <a:lvl4pPr algn="l" rtl="0" fontAlgn="base">
        <a:spcBef>
          <a:spcPct val="0"/>
        </a:spcBef>
        <a:spcAft>
          <a:spcPct val="0"/>
        </a:spcAft>
        <a:defRPr sz="3600">
          <a:solidFill>
            <a:srgbClr val="4C4C4C"/>
          </a:solidFill>
          <a:latin typeface="Helvetica" charset="0"/>
          <a:ea typeface="Geneva" charset="-128"/>
        </a:defRPr>
      </a:lvl4pPr>
      <a:lvl5pPr algn="l" rtl="0" fontAlgn="base">
        <a:spcBef>
          <a:spcPct val="0"/>
        </a:spcBef>
        <a:spcAft>
          <a:spcPct val="0"/>
        </a:spcAft>
        <a:defRPr sz="3600">
          <a:solidFill>
            <a:srgbClr val="4C4C4C"/>
          </a:solidFill>
          <a:latin typeface="Helvetica" charset="0"/>
          <a:ea typeface="Geneva" charset="-128"/>
        </a:defRPr>
      </a:lvl5pPr>
      <a:lvl6pPr marL="457200" algn="l" rtl="0" fontAlgn="base">
        <a:spcBef>
          <a:spcPct val="0"/>
        </a:spcBef>
        <a:spcAft>
          <a:spcPct val="0"/>
        </a:spcAft>
        <a:defRPr sz="3600">
          <a:solidFill>
            <a:srgbClr val="4C4C4C"/>
          </a:solidFill>
          <a:latin typeface="Helvetica" charset="0"/>
          <a:ea typeface="Geneva" charset="-128"/>
        </a:defRPr>
      </a:lvl6pPr>
      <a:lvl7pPr marL="914400" algn="l" rtl="0" fontAlgn="base">
        <a:spcBef>
          <a:spcPct val="0"/>
        </a:spcBef>
        <a:spcAft>
          <a:spcPct val="0"/>
        </a:spcAft>
        <a:defRPr sz="3600">
          <a:solidFill>
            <a:srgbClr val="4C4C4C"/>
          </a:solidFill>
          <a:latin typeface="Helvetica" charset="0"/>
          <a:ea typeface="Geneva" charset="-128"/>
        </a:defRPr>
      </a:lvl7pPr>
      <a:lvl8pPr marL="1371600" algn="l" rtl="0" fontAlgn="base">
        <a:spcBef>
          <a:spcPct val="0"/>
        </a:spcBef>
        <a:spcAft>
          <a:spcPct val="0"/>
        </a:spcAft>
        <a:defRPr sz="3600">
          <a:solidFill>
            <a:srgbClr val="4C4C4C"/>
          </a:solidFill>
          <a:latin typeface="Helvetica" charset="0"/>
          <a:ea typeface="Geneva" charset="-128"/>
        </a:defRPr>
      </a:lvl8pPr>
      <a:lvl9pPr marL="1828800" algn="l" rtl="0" fontAlgn="base">
        <a:spcBef>
          <a:spcPct val="0"/>
        </a:spcBef>
        <a:spcAft>
          <a:spcPct val="0"/>
        </a:spcAft>
        <a:defRPr sz="3600">
          <a:solidFill>
            <a:srgbClr val="4C4C4C"/>
          </a:solidFill>
          <a:latin typeface="Helvetica" charset="0"/>
          <a:ea typeface="Geneva" charset="-128"/>
        </a:defRPr>
      </a:lvl9pPr>
    </p:titleStyle>
    <p:bodyStyle>
      <a:lvl1pPr marL="342900" indent="-342900" algn="l" rtl="0" fontAlgn="base">
        <a:spcBef>
          <a:spcPct val="20000"/>
        </a:spcBef>
        <a:spcAft>
          <a:spcPct val="0"/>
        </a:spcAft>
        <a:buChar char="•"/>
        <a:defRPr sz="3200">
          <a:solidFill>
            <a:srgbClr val="4C4C4C"/>
          </a:solidFill>
          <a:latin typeface="+mn-lt"/>
          <a:ea typeface="+mn-ea"/>
          <a:cs typeface="+mn-cs"/>
        </a:defRPr>
      </a:lvl1pPr>
      <a:lvl2pPr marL="742950" indent="-285750" algn="l" rtl="0" fontAlgn="base">
        <a:spcBef>
          <a:spcPct val="20000"/>
        </a:spcBef>
        <a:spcAft>
          <a:spcPct val="0"/>
        </a:spcAft>
        <a:buChar char="–"/>
        <a:defRPr sz="2800">
          <a:solidFill>
            <a:srgbClr val="4C4C4C"/>
          </a:solidFill>
          <a:latin typeface="+mn-lt"/>
          <a:ea typeface="+mn-ea"/>
        </a:defRPr>
      </a:lvl2pPr>
      <a:lvl3pPr marL="1143000" indent="-228600" algn="l" rtl="0" fontAlgn="base">
        <a:spcBef>
          <a:spcPct val="20000"/>
        </a:spcBef>
        <a:spcAft>
          <a:spcPct val="0"/>
        </a:spcAft>
        <a:buChar char="•"/>
        <a:defRPr sz="2400">
          <a:solidFill>
            <a:srgbClr val="4C4C4C"/>
          </a:solidFill>
          <a:latin typeface="+mn-lt"/>
          <a:ea typeface="+mn-ea"/>
        </a:defRPr>
      </a:lvl3pPr>
      <a:lvl4pPr marL="1600200" indent="-228600" algn="l" rtl="0" fontAlgn="base">
        <a:spcBef>
          <a:spcPct val="20000"/>
        </a:spcBef>
        <a:spcAft>
          <a:spcPct val="0"/>
        </a:spcAft>
        <a:buChar char="–"/>
        <a:defRPr sz="2000">
          <a:solidFill>
            <a:srgbClr val="4C4C4C"/>
          </a:solidFill>
          <a:latin typeface="+mn-lt"/>
          <a:ea typeface="+mn-ea"/>
        </a:defRPr>
      </a:lvl4pPr>
      <a:lvl5pPr marL="2057400" indent="-228600" algn="l" rtl="0" fontAlgn="base">
        <a:spcBef>
          <a:spcPct val="20000"/>
        </a:spcBef>
        <a:spcAft>
          <a:spcPct val="0"/>
        </a:spcAft>
        <a:buChar char="»"/>
        <a:defRPr sz="2000">
          <a:solidFill>
            <a:srgbClr val="4C4C4C"/>
          </a:solidFill>
          <a:latin typeface="+mn-lt"/>
          <a:ea typeface="+mn-ea"/>
        </a:defRPr>
      </a:lvl5pPr>
      <a:lvl6pPr marL="2514600" indent="-228600" algn="l" rtl="0" fontAlgn="base">
        <a:spcBef>
          <a:spcPct val="20000"/>
        </a:spcBef>
        <a:spcAft>
          <a:spcPct val="0"/>
        </a:spcAft>
        <a:buChar char="»"/>
        <a:defRPr sz="2000">
          <a:solidFill>
            <a:srgbClr val="4C4C4C"/>
          </a:solidFill>
          <a:latin typeface="+mn-lt"/>
          <a:ea typeface="+mn-ea"/>
        </a:defRPr>
      </a:lvl6pPr>
      <a:lvl7pPr marL="2971800" indent="-228600" algn="l" rtl="0" fontAlgn="base">
        <a:spcBef>
          <a:spcPct val="20000"/>
        </a:spcBef>
        <a:spcAft>
          <a:spcPct val="0"/>
        </a:spcAft>
        <a:buChar char="»"/>
        <a:defRPr sz="2000">
          <a:solidFill>
            <a:srgbClr val="4C4C4C"/>
          </a:solidFill>
          <a:latin typeface="+mn-lt"/>
          <a:ea typeface="+mn-ea"/>
        </a:defRPr>
      </a:lvl7pPr>
      <a:lvl8pPr marL="3429000" indent="-228600" algn="l" rtl="0" fontAlgn="base">
        <a:spcBef>
          <a:spcPct val="20000"/>
        </a:spcBef>
        <a:spcAft>
          <a:spcPct val="0"/>
        </a:spcAft>
        <a:buChar char="»"/>
        <a:defRPr sz="2000">
          <a:solidFill>
            <a:srgbClr val="4C4C4C"/>
          </a:solidFill>
          <a:latin typeface="+mn-lt"/>
          <a:ea typeface="+mn-ea"/>
        </a:defRPr>
      </a:lvl8pPr>
      <a:lvl9pPr marL="3886200" indent="-228600" algn="l" rtl="0" fontAlgn="base">
        <a:spcBef>
          <a:spcPct val="20000"/>
        </a:spcBef>
        <a:spcAft>
          <a:spcPct val="0"/>
        </a:spcAft>
        <a:buChar char="»"/>
        <a:defRPr sz="2000">
          <a:solidFill>
            <a:srgbClr val="4C4C4C"/>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9591300-FCAA-43E7-8A21-015F736A2A71}" type="datetimeFigureOut">
              <a:rPr lang="en-US" smtClean="0">
                <a:solidFill>
                  <a:prstClr val="black">
                    <a:tint val="75000"/>
                  </a:prstClr>
                </a:solidFill>
                <a:ea typeface="Geneva" charset="-128"/>
              </a:rPr>
              <a:pPr defTabSz="914400"/>
              <a:t>6/26/2017</a:t>
            </a:fld>
            <a:endParaRPr lang="en-US" dirty="0">
              <a:solidFill>
                <a:prstClr val="black">
                  <a:tint val="75000"/>
                </a:prstClr>
              </a:solidFill>
              <a:ea typeface="Geneva"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a typeface="Geneva"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B5B5C5C-E6B6-406D-8620-D1A04A9D0CA5}" type="slidenum">
              <a:rPr lang="en-US" smtClean="0">
                <a:solidFill>
                  <a:prstClr val="black">
                    <a:tint val="75000"/>
                  </a:prstClr>
                </a:solidFill>
                <a:ea typeface="Geneva" charset="-128"/>
              </a:rPr>
              <a:pPr defTabSz="914400"/>
              <a:t>‹#›</a:t>
            </a:fld>
            <a:endParaRPr lang="en-US" dirty="0">
              <a:solidFill>
                <a:prstClr val="black">
                  <a:tint val="75000"/>
                </a:prstClr>
              </a:solidFill>
              <a:ea typeface="Geneva" charset="-128"/>
            </a:endParaRPr>
          </a:p>
        </p:txBody>
      </p:sp>
    </p:spTree>
    <p:extLst>
      <p:ext uri="{BB962C8B-B14F-4D97-AF65-F5344CB8AC3E}">
        <p14:creationId xmlns:p14="http://schemas.microsoft.com/office/powerpoint/2010/main" val="236249642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1D44F81-F781-426E-9661-50B6D73DA99D}" type="datetimeFigureOut">
              <a:rPr lang="en-US" smtClean="0">
                <a:solidFill>
                  <a:prstClr val="black">
                    <a:tint val="75000"/>
                  </a:prstClr>
                </a:solidFill>
              </a:rPr>
              <a:pPr defTabSz="914400"/>
              <a:t>6/26/2017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D79D530-7652-411C-9DE0-3FCEE44D651E}"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66190021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BA400FD-569B-4F91-9800-DCD6AD588A51}" type="datetimeFigureOut">
              <a:rPr lang="en-US" smtClean="0">
                <a:solidFill>
                  <a:prstClr val="black">
                    <a:tint val="75000"/>
                  </a:prstClr>
                </a:solidFill>
                <a:ea typeface="Geneva" charset="-128"/>
              </a:rPr>
              <a:pPr defTabSz="914400"/>
              <a:t>6/26/2017</a:t>
            </a:fld>
            <a:endParaRPr lang="en-US">
              <a:solidFill>
                <a:prstClr val="black">
                  <a:tint val="75000"/>
                </a:prstClr>
              </a:solidFill>
              <a:ea typeface="Geneva" charset="-128"/>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a typeface="Geneva" charset="-128"/>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0AE544A-D0A1-4ECC-8B57-6A13F7F54CD3}" type="slidenum">
              <a:rPr lang="en-US" smtClean="0">
                <a:solidFill>
                  <a:prstClr val="black">
                    <a:tint val="75000"/>
                  </a:prstClr>
                </a:solidFill>
                <a:ea typeface="Geneva" charset="-128"/>
              </a:rPr>
              <a:pPr defTabSz="914400"/>
              <a:t>‹#›</a:t>
            </a:fld>
            <a:endParaRPr lang="en-US">
              <a:solidFill>
                <a:prstClr val="black">
                  <a:tint val="75000"/>
                </a:prstClr>
              </a:solidFill>
              <a:ea typeface="Geneva" charset="-128"/>
            </a:endParaRPr>
          </a:p>
        </p:txBody>
      </p:sp>
    </p:spTree>
    <p:extLst>
      <p:ext uri="{BB962C8B-B14F-4D97-AF65-F5344CB8AC3E}">
        <p14:creationId xmlns:p14="http://schemas.microsoft.com/office/powerpoint/2010/main" val="41832234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mailto:tbode@berrydunn.com" TargetMode="External"/><Relationship Id="rId7"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5143913"/>
            <a:ext cx="2545049" cy="1299035"/>
          </a:xfrm>
          <a:prstGeom prst="rect">
            <a:avLst/>
          </a:prstGeom>
        </p:spPr>
      </p:pic>
      <p:sp>
        <p:nvSpPr>
          <p:cNvPr id="5" name="TextBox 4"/>
          <p:cNvSpPr txBox="1"/>
          <p:nvPr/>
        </p:nvSpPr>
        <p:spPr>
          <a:xfrm>
            <a:off x="0" y="304800"/>
            <a:ext cx="9144000" cy="1446550"/>
          </a:xfrm>
          <a:prstGeom prst="rect">
            <a:avLst/>
          </a:prstGeom>
          <a:noFill/>
        </p:spPr>
        <p:txBody>
          <a:bodyPr wrap="square" rtlCol="0">
            <a:spAutoFit/>
          </a:bodyPr>
          <a:lstStyle/>
          <a:p>
            <a:pPr algn="ctr" defTabSz="914400"/>
            <a:r>
              <a:rPr lang="en-US" sz="2400" b="1" dirty="0" smtClean="0">
                <a:solidFill>
                  <a:srgbClr val="007D9F"/>
                </a:solidFill>
                <a:latin typeface="Arial" panose="020B0604020202020204" pitchFamily="34" charset="0"/>
                <a:cs typeface="Arial" panose="020B0604020202020204" pitchFamily="34" charset="0"/>
              </a:rPr>
              <a:t>Business </a:t>
            </a:r>
            <a:r>
              <a:rPr lang="en-US" sz="2400" b="1" dirty="0">
                <a:solidFill>
                  <a:srgbClr val="007D9F"/>
                </a:solidFill>
                <a:latin typeface="Arial" panose="020B0604020202020204" pitchFamily="34" charset="0"/>
                <a:cs typeface="Arial" panose="020B0604020202020204" pitchFamily="34" charset="0"/>
              </a:rPr>
              <a:t>Process Improvement for Nonprofits: </a:t>
            </a:r>
            <a:endParaRPr lang="en-US" sz="2400" b="1" dirty="0" smtClean="0">
              <a:solidFill>
                <a:srgbClr val="007D9F"/>
              </a:solidFill>
              <a:latin typeface="Arial" panose="020B0604020202020204" pitchFamily="34" charset="0"/>
              <a:cs typeface="Arial" panose="020B0604020202020204" pitchFamily="34" charset="0"/>
            </a:endParaRPr>
          </a:p>
          <a:p>
            <a:pPr algn="ctr" defTabSz="914400"/>
            <a:r>
              <a:rPr lang="en-US" sz="2400" b="1" dirty="0" smtClean="0">
                <a:solidFill>
                  <a:srgbClr val="007D9F"/>
                </a:solidFill>
                <a:latin typeface="Arial" panose="020B0604020202020204" pitchFamily="34" charset="0"/>
                <a:cs typeface="Arial" panose="020B0604020202020204" pitchFamily="34" charset="0"/>
              </a:rPr>
              <a:t>Efficiencies </a:t>
            </a:r>
            <a:r>
              <a:rPr lang="en-US" sz="2400" b="1" dirty="0">
                <a:solidFill>
                  <a:srgbClr val="007D9F"/>
                </a:solidFill>
                <a:latin typeface="Arial" panose="020B0604020202020204" pitchFamily="34" charset="0"/>
                <a:cs typeface="Arial" panose="020B0604020202020204" pitchFamily="34" charset="0"/>
              </a:rPr>
              <a:t>and </a:t>
            </a:r>
            <a:r>
              <a:rPr lang="en-US" sz="2400" b="1" dirty="0" smtClean="0">
                <a:solidFill>
                  <a:srgbClr val="007D9F"/>
                </a:solidFill>
                <a:latin typeface="Arial" panose="020B0604020202020204" pitchFamily="34" charset="0"/>
                <a:cs typeface="Arial" panose="020B0604020202020204" pitchFamily="34" charset="0"/>
              </a:rPr>
              <a:t>Opportunities</a:t>
            </a:r>
            <a:endParaRPr lang="en-US" sz="2000" b="1" dirty="0" smtClean="0">
              <a:solidFill>
                <a:srgbClr val="007D9F"/>
              </a:solidFill>
              <a:latin typeface="Arial" panose="020B0604020202020204" pitchFamily="34" charset="0"/>
              <a:cs typeface="Arial" panose="020B0604020202020204" pitchFamily="34" charset="0"/>
            </a:endParaRPr>
          </a:p>
          <a:p>
            <a:pPr algn="ctr" defTabSz="914400"/>
            <a:r>
              <a:rPr lang="en-US" sz="2000" b="1" dirty="0" smtClean="0">
                <a:solidFill>
                  <a:srgbClr val="007D9F"/>
                </a:solidFill>
                <a:latin typeface="Arial" panose="020B0604020202020204" pitchFamily="34" charset="0"/>
                <a:cs typeface="Arial" panose="020B0604020202020204" pitchFamily="34" charset="0"/>
              </a:rPr>
              <a:t>June 28</a:t>
            </a:r>
            <a:r>
              <a:rPr lang="en-US" sz="2000" b="1" baseline="30000" dirty="0" smtClean="0">
                <a:solidFill>
                  <a:srgbClr val="007D9F"/>
                </a:solidFill>
                <a:latin typeface="Arial" panose="020B0604020202020204" pitchFamily="34" charset="0"/>
                <a:cs typeface="Arial" panose="020B0604020202020204" pitchFamily="34" charset="0"/>
              </a:rPr>
              <a:t>th</a:t>
            </a:r>
            <a:r>
              <a:rPr lang="en-US" sz="2000" b="1" dirty="0" smtClean="0">
                <a:solidFill>
                  <a:srgbClr val="007D9F"/>
                </a:solidFill>
                <a:latin typeface="Arial" panose="020B0604020202020204" pitchFamily="34" charset="0"/>
                <a:cs typeface="Arial" panose="020B0604020202020204" pitchFamily="34" charset="0"/>
              </a:rPr>
              <a:t> Webinar</a:t>
            </a:r>
          </a:p>
          <a:p>
            <a:pPr algn="ctr" defTabSz="914400"/>
            <a:r>
              <a:rPr lang="en-US" sz="2000" b="1" dirty="0" smtClean="0">
                <a:solidFill>
                  <a:srgbClr val="007D9F"/>
                </a:solidFill>
                <a:latin typeface="Arial" panose="020B0604020202020204" pitchFamily="34" charset="0"/>
                <a:cs typeface="Arial" panose="020B0604020202020204" pitchFamily="34" charset="0"/>
              </a:rPr>
              <a:t>Presented by </a:t>
            </a:r>
            <a:r>
              <a:rPr lang="en-US" sz="2000" b="1" dirty="0" err="1" smtClean="0">
                <a:solidFill>
                  <a:srgbClr val="007D9F"/>
                </a:solidFill>
                <a:latin typeface="Arial" panose="020B0604020202020204" pitchFamily="34" charset="0"/>
                <a:cs typeface="Arial" panose="020B0604020202020204" pitchFamily="34" charset="0"/>
              </a:rPr>
              <a:t>BerryDunn</a:t>
            </a:r>
            <a:endParaRPr lang="en-US" sz="2000" b="1" dirty="0">
              <a:solidFill>
                <a:srgbClr val="007D9F"/>
              </a:solidFill>
              <a:latin typeface="Arial" panose="020B0604020202020204" pitchFamily="34" charset="0"/>
              <a:cs typeface="Arial" panose="020B0604020202020204" pitchFamily="34" charset="0"/>
            </a:endParaRPr>
          </a:p>
        </p:txBody>
      </p:sp>
      <p:sp>
        <p:nvSpPr>
          <p:cNvPr id="6" name="TextBox 5"/>
          <p:cNvSpPr txBox="1"/>
          <p:nvPr/>
        </p:nvSpPr>
        <p:spPr>
          <a:xfrm>
            <a:off x="364475" y="2578909"/>
            <a:ext cx="4876799" cy="3354765"/>
          </a:xfrm>
          <a:prstGeom prst="rect">
            <a:avLst/>
          </a:prstGeom>
          <a:noFill/>
        </p:spPr>
        <p:txBody>
          <a:bodyPr wrap="square" rtlCol="0">
            <a:spAutoFit/>
          </a:bodyPr>
          <a:lstStyle/>
          <a:p>
            <a:pPr defTabSz="914400"/>
            <a:r>
              <a:rPr lang="en-US" sz="1400" b="1" dirty="0" smtClean="0">
                <a:solidFill>
                  <a:prstClr val="black"/>
                </a:solidFill>
                <a:latin typeface="Arial" panose="020B0604020202020204" pitchFamily="34" charset="0"/>
                <a:cs typeface="Arial" panose="020B0604020202020204" pitchFamily="34" charset="0"/>
              </a:rPr>
              <a:t>Thanks for joining us! A few instructions before we begin:</a:t>
            </a:r>
          </a:p>
          <a:p>
            <a:pPr defTabSz="914400"/>
            <a:endParaRPr lang="en-US" sz="1400" b="1" dirty="0" smtClean="0">
              <a:solidFill>
                <a:prstClr val="black"/>
              </a:solidFill>
              <a:latin typeface="Arial" panose="020B0604020202020204" pitchFamily="34" charset="0"/>
              <a:cs typeface="Arial" panose="020B0604020202020204" pitchFamily="34" charset="0"/>
            </a:endParaRPr>
          </a:p>
          <a:p>
            <a:pPr marL="285750" indent="-285750" defTabSz="914400">
              <a:buFont typeface="Arial" panose="020B0604020202020204" pitchFamily="34" charset="0"/>
              <a:buChar char="•"/>
            </a:pPr>
            <a:r>
              <a:rPr lang="en-US" sz="1400" dirty="0" smtClean="0">
                <a:solidFill>
                  <a:prstClr val="black"/>
                </a:solidFill>
                <a:latin typeface="Arial" panose="020B0604020202020204" pitchFamily="34" charset="0"/>
                <a:cs typeface="Arial" panose="020B0604020202020204" pitchFamily="34" charset="0"/>
              </a:rPr>
              <a:t>You may</a:t>
            </a:r>
            <a:r>
              <a:rPr lang="en-US" sz="1400" b="1" dirty="0" smtClean="0">
                <a:solidFill>
                  <a:prstClr val="black"/>
                </a:solidFill>
                <a:latin typeface="Arial" panose="020B0604020202020204" pitchFamily="34" charset="0"/>
                <a:cs typeface="Arial" panose="020B0604020202020204" pitchFamily="34" charset="0"/>
              </a:rPr>
              <a:t> join the audio </a:t>
            </a:r>
            <a:r>
              <a:rPr lang="en-US" sz="1400" dirty="0" smtClean="0">
                <a:solidFill>
                  <a:prstClr val="black"/>
                </a:solidFill>
                <a:latin typeface="Arial" panose="020B0604020202020204" pitchFamily="34" charset="0"/>
                <a:cs typeface="Arial" panose="020B0604020202020204" pitchFamily="34" charset="0"/>
              </a:rPr>
              <a:t>by selecting the radio button for either “Telephone” or “Mic &amp; Speakers.” If you are using telephone, please dial in with the conference line and audio pin provided.</a:t>
            </a:r>
          </a:p>
          <a:p>
            <a:pPr defTabSz="914400"/>
            <a:endParaRPr lang="en-US" sz="1050" dirty="0" smtClean="0">
              <a:solidFill>
                <a:prstClr val="black"/>
              </a:solidFill>
              <a:latin typeface="Arial" panose="020B0604020202020204" pitchFamily="34" charset="0"/>
              <a:cs typeface="Arial" panose="020B0604020202020204" pitchFamily="34" charset="0"/>
            </a:endParaRPr>
          </a:p>
          <a:p>
            <a:pPr marL="285750" indent="-285750" defTabSz="914400">
              <a:buFont typeface="Arial" panose="020B0604020202020204" pitchFamily="34" charset="0"/>
              <a:buChar char="•"/>
            </a:pPr>
            <a:r>
              <a:rPr lang="en-US" sz="1400" dirty="0" smtClean="0">
                <a:solidFill>
                  <a:prstClr val="black"/>
                </a:solidFill>
                <a:latin typeface="Arial" panose="020B0604020202020204" pitchFamily="34" charset="0"/>
                <a:cs typeface="Arial" panose="020B0604020202020204" pitchFamily="34" charset="0"/>
              </a:rPr>
              <a:t>If you are having any technical issues, please let us know in the chat box.</a:t>
            </a:r>
          </a:p>
          <a:p>
            <a:pPr defTabSz="914400"/>
            <a:endParaRPr lang="en-US" sz="1050" dirty="0" smtClean="0">
              <a:solidFill>
                <a:prstClr val="black"/>
              </a:solidFill>
              <a:latin typeface="Arial" panose="020B0604020202020204" pitchFamily="34" charset="0"/>
              <a:cs typeface="Arial" panose="020B0604020202020204" pitchFamily="34" charset="0"/>
            </a:endParaRPr>
          </a:p>
          <a:p>
            <a:pPr marL="285750" indent="-285750" defTabSz="914400">
              <a:buFont typeface="Arial" panose="020B0604020202020204" pitchFamily="34" charset="0"/>
              <a:buChar char="•"/>
            </a:pPr>
            <a:r>
              <a:rPr lang="en-US" sz="1400" dirty="0" smtClean="0">
                <a:solidFill>
                  <a:prstClr val="black"/>
                </a:solidFill>
                <a:latin typeface="Arial" panose="020B0604020202020204" pitchFamily="34" charset="0"/>
                <a:cs typeface="Arial" panose="020B0604020202020204" pitchFamily="34" charset="0"/>
              </a:rPr>
              <a:t>We will have time for </a:t>
            </a:r>
            <a:r>
              <a:rPr lang="en-US" sz="1400" b="1" dirty="0" smtClean="0">
                <a:solidFill>
                  <a:prstClr val="black"/>
                </a:solidFill>
                <a:latin typeface="Arial" panose="020B0604020202020204" pitchFamily="34" charset="0"/>
                <a:cs typeface="Arial" panose="020B0604020202020204" pitchFamily="34" charset="0"/>
              </a:rPr>
              <a:t>Q&amp;A</a:t>
            </a:r>
            <a:r>
              <a:rPr lang="en-US" sz="1400" dirty="0" smtClean="0">
                <a:solidFill>
                  <a:prstClr val="black"/>
                </a:solidFill>
                <a:latin typeface="Arial" panose="020B0604020202020204" pitchFamily="34" charset="0"/>
                <a:cs typeface="Arial" panose="020B0604020202020204" pitchFamily="34" charset="0"/>
              </a:rPr>
              <a:t>. Please enter your questions in the chat box at any time.</a:t>
            </a:r>
          </a:p>
          <a:p>
            <a:pPr defTabSz="914400"/>
            <a:endParaRPr lang="en-US" sz="900" dirty="0" smtClean="0">
              <a:solidFill>
                <a:prstClr val="black"/>
              </a:solidFill>
              <a:latin typeface="Arial" panose="020B0604020202020204" pitchFamily="34" charset="0"/>
              <a:cs typeface="Arial" panose="020B0604020202020204" pitchFamily="34" charset="0"/>
            </a:endParaRPr>
          </a:p>
          <a:p>
            <a:pPr marL="285750" indent="-285750" defTabSz="914400">
              <a:buFont typeface="Arial" panose="020B0604020202020204" pitchFamily="34" charset="0"/>
              <a:buChar char="•"/>
            </a:pPr>
            <a:r>
              <a:rPr lang="en-US" sz="1400" dirty="0" smtClean="0">
                <a:solidFill>
                  <a:prstClr val="black"/>
                </a:solidFill>
                <a:latin typeface="Arial" panose="020B0604020202020204" pitchFamily="34" charset="0"/>
                <a:cs typeface="Arial" panose="020B0604020202020204" pitchFamily="34" charset="0"/>
              </a:rPr>
              <a:t>This webinar is being recorded, and we will distribute the </a:t>
            </a:r>
            <a:r>
              <a:rPr lang="en-US" sz="1400" b="1" dirty="0" smtClean="0">
                <a:solidFill>
                  <a:prstClr val="black"/>
                </a:solidFill>
                <a:latin typeface="Arial" panose="020B0604020202020204" pitchFamily="34" charset="0"/>
                <a:cs typeface="Arial" panose="020B0604020202020204" pitchFamily="34" charset="0"/>
              </a:rPr>
              <a:t>recording </a:t>
            </a:r>
            <a:r>
              <a:rPr lang="en-US" sz="1400" dirty="0" smtClean="0">
                <a:solidFill>
                  <a:prstClr val="black"/>
                </a:solidFill>
                <a:latin typeface="Arial" panose="020B0604020202020204" pitchFamily="34" charset="0"/>
                <a:cs typeface="Arial" panose="020B0604020202020204" pitchFamily="34" charset="0"/>
              </a:rPr>
              <a:t>after the webinar. </a:t>
            </a:r>
            <a:endParaRPr lang="en-US" sz="14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5423502" y="4006987"/>
            <a:ext cx="3217547" cy="523220"/>
          </a:xfrm>
          <a:prstGeom prst="rect">
            <a:avLst/>
          </a:prstGeom>
          <a:noFill/>
        </p:spPr>
        <p:txBody>
          <a:bodyPr wrap="none" rtlCol="0">
            <a:spAutoFit/>
          </a:bodyPr>
          <a:lstStyle/>
          <a:p>
            <a:pPr algn="r" defTabSz="914400"/>
            <a:r>
              <a:rPr lang="en-US" sz="1400" b="1" dirty="0">
                <a:solidFill>
                  <a:prstClr val="black"/>
                </a:solidFill>
                <a:latin typeface="Arial" panose="020B0604020202020204" pitchFamily="34" charset="0"/>
                <a:cs typeface="Arial" panose="020B0604020202020204" pitchFamily="34" charset="0"/>
              </a:rPr>
              <a:t>Marta </a:t>
            </a:r>
            <a:r>
              <a:rPr lang="en-US" sz="1400" b="1" dirty="0" err="1" smtClean="0">
                <a:solidFill>
                  <a:prstClr val="black"/>
                </a:solidFill>
                <a:latin typeface="Arial" panose="020B0604020202020204" pitchFamily="34" charset="0"/>
                <a:cs typeface="Arial" panose="020B0604020202020204" pitchFamily="34" charset="0"/>
              </a:rPr>
              <a:t>Hodgkins</a:t>
            </a:r>
            <a:r>
              <a:rPr lang="en-US" sz="1400" b="1" dirty="0" smtClean="0">
                <a:solidFill>
                  <a:prstClr val="black"/>
                </a:solidFill>
                <a:latin typeface="Arial" panose="020B0604020202020204" pitchFamily="34" charset="0"/>
                <a:cs typeface="Arial" panose="020B0604020202020204" pitchFamily="34" charset="0"/>
              </a:rPr>
              <a:t>-Sumner</a:t>
            </a:r>
          </a:p>
          <a:p>
            <a:pPr algn="r" defTabSz="914400"/>
            <a:r>
              <a:rPr lang="en-US" sz="1400" dirty="0">
                <a:solidFill>
                  <a:prstClr val="black"/>
                </a:solidFill>
                <a:latin typeface="Arial" panose="020B0604020202020204" pitchFamily="34" charset="0"/>
                <a:cs typeface="Arial" panose="020B0604020202020204" pitchFamily="34" charset="0"/>
              </a:rPr>
              <a:t>Director of Membership and Programs</a:t>
            </a:r>
          </a:p>
        </p:txBody>
      </p:sp>
      <p:sp>
        <p:nvSpPr>
          <p:cNvPr id="9" name="Rectangular Callout 8"/>
          <p:cNvSpPr/>
          <p:nvPr/>
        </p:nvSpPr>
        <p:spPr>
          <a:xfrm>
            <a:off x="304800" y="2514600"/>
            <a:ext cx="5029200" cy="3686175"/>
          </a:xfrm>
          <a:prstGeom prst="wedgeRectCallout">
            <a:avLst>
              <a:gd name="adj1" fmla="val 82576"/>
              <a:gd name="adj2" fmla="val -30428"/>
            </a:avLst>
          </a:prstGeom>
          <a:noFill/>
          <a:ln>
            <a:solidFill>
              <a:srgbClr val="007D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extBox 1"/>
          <p:cNvSpPr txBox="1"/>
          <p:nvPr/>
        </p:nvSpPr>
        <p:spPr>
          <a:xfrm>
            <a:off x="3120288" y="6473428"/>
            <a:ext cx="2903424" cy="369332"/>
          </a:xfrm>
          <a:prstGeom prst="rect">
            <a:avLst/>
          </a:prstGeom>
          <a:noFill/>
        </p:spPr>
        <p:txBody>
          <a:bodyPr wrap="none" rtlCol="0">
            <a:spAutoFit/>
          </a:bodyPr>
          <a:lstStyle/>
          <a:p>
            <a:pPr defTabSz="914400"/>
            <a:r>
              <a:rPr lang="en-US" dirty="0" smtClean="0">
                <a:solidFill>
                  <a:srgbClr val="007D9F"/>
                </a:solidFill>
                <a:latin typeface="Arial" panose="020B0604020202020204" pitchFamily="34" charset="0"/>
                <a:cs typeface="Arial" panose="020B0604020202020204" pitchFamily="34" charset="0"/>
              </a:rPr>
              <a:t>www.massnonprofitnet.org</a:t>
            </a:r>
            <a:endParaRPr lang="en-US" dirty="0">
              <a:solidFill>
                <a:srgbClr val="007D9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8605" y="1828800"/>
            <a:ext cx="1977288" cy="1977288"/>
          </a:xfrm>
          <a:prstGeom prst="rect">
            <a:avLst/>
          </a:prstGeom>
        </p:spPr>
      </p:pic>
    </p:spTree>
    <p:extLst>
      <p:ext uri="{BB962C8B-B14F-4D97-AF65-F5344CB8AC3E}">
        <p14:creationId xmlns:p14="http://schemas.microsoft.com/office/powerpoint/2010/main" val="516239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lvl="0" defTabSz="914400">
              <a:spcAft>
                <a:spcPts val="600"/>
              </a:spcAft>
            </a:pPr>
            <a:r>
              <a:rPr lang="en-US" sz="3200" kern="0" dirty="0" smtClean="0">
                <a:solidFill>
                  <a:prstClr val="white"/>
                </a:solidFill>
                <a:latin typeface="Arial" panose="020B0604020202020204" pitchFamily="34" charset="0"/>
                <a:cs typeface="Arial" panose="020B0604020202020204" pitchFamily="34" charset="0"/>
              </a:rPr>
              <a:t>Background on Process Improvement</a:t>
            </a:r>
            <a:r>
              <a:rPr lang="en-US" sz="3200" kern="0" dirty="0">
                <a:solidFill>
                  <a:prstClr val="white"/>
                </a:solidFill>
                <a:latin typeface="Arial" panose="020B0604020202020204" pitchFamily="34" charset="0"/>
                <a:cs typeface="Arial" panose="020B0604020202020204" pitchFamily="34" charset="0"/>
              </a:rPr>
              <a:t/>
            </a:r>
            <a:br>
              <a:rPr lang="en-US" sz="3200" kern="0" dirty="0">
                <a:solidFill>
                  <a:prstClr val="white"/>
                </a:solidFill>
                <a:latin typeface="Arial" panose="020B0604020202020204" pitchFamily="34" charset="0"/>
                <a:cs typeface="Arial" panose="020B0604020202020204" pitchFamily="34" charset="0"/>
              </a:rPr>
            </a:br>
            <a:r>
              <a:rPr lang="en-US" kern="0" dirty="0" smtClean="0">
                <a:solidFill>
                  <a:prstClr val="white"/>
                </a:solidFill>
                <a:latin typeface="Arial" panose="020B0604020202020204" pitchFamily="34" charset="0"/>
                <a:cs typeface="Arial" panose="020B0604020202020204" pitchFamily="34" charset="0"/>
              </a:rPr>
              <a:t>LOTS OF METHODOLOGIES</a:t>
            </a:r>
          </a:p>
          <a:p>
            <a:pPr marL="285750" lvl="0" indent="-285750" defTabSz="914400">
              <a:spcAft>
                <a:spcPts val="600"/>
              </a:spcAft>
              <a:buFont typeface="Arial" panose="020B0604020202020204" pitchFamily="34" charset="0"/>
              <a:buChar char="•"/>
            </a:pPr>
            <a:endParaRPr lang="en-US" sz="2000" kern="0" dirty="0" smtClean="0">
              <a:solidFill>
                <a:prstClr val="white"/>
              </a:solidFill>
              <a:latin typeface="Arial" panose="020B0604020202020204" pitchFamily="34" charset="0"/>
              <a:cs typeface="Arial" panose="020B0604020202020204" pitchFamily="34" charset="0"/>
            </a:endParaRPr>
          </a:p>
          <a:p>
            <a:pPr marL="285750" lvl="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Lean</a:t>
            </a:r>
          </a:p>
          <a:p>
            <a:pPr marL="285750" lvl="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Six Sigma</a:t>
            </a:r>
          </a:p>
          <a:p>
            <a:pPr marL="285750" lvl="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Lean Six Sigma</a:t>
            </a:r>
          </a:p>
          <a:p>
            <a:pPr marL="285750" lvl="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Total Quality Management</a:t>
            </a:r>
          </a:p>
          <a:p>
            <a:pPr marL="285750" lvl="0" indent="-285750" defTabSz="914400">
              <a:spcAft>
                <a:spcPts val="600"/>
              </a:spcAft>
              <a:buFont typeface="Arial" panose="020B0604020202020204" pitchFamily="34" charset="0"/>
              <a:buChar char="•"/>
            </a:pPr>
            <a:endParaRPr lang="en-US" sz="2000" kern="0" dirty="0">
              <a:solidFill>
                <a:prstClr val="white"/>
              </a:solidFill>
              <a:latin typeface="Arial" panose="020B0604020202020204" pitchFamily="34" charset="0"/>
              <a:cs typeface="Arial" panose="020B0604020202020204" pitchFamily="34" charset="0"/>
            </a:endParaRPr>
          </a:p>
          <a:p>
            <a:pPr marL="285750" lvl="0" indent="-285750" defTabSz="914400">
              <a:spcAft>
                <a:spcPts val="600"/>
              </a:spcAft>
              <a:buFont typeface="Arial" panose="020B0604020202020204" pitchFamily="34" charset="0"/>
              <a:buChar char="•"/>
            </a:pPr>
            <a:endParaRPr lang="en-US" sz="2000" kern="0" dirty="0" smtClean="0">
              <a:solidFill>
                <a:prstClr val="white"/>
              </a:solidFill>
              <a:latin typeface="Arial" panose="020B0604020202020204" pitchFamily="34" charset="0"/>
              <a:cs typeface="Arial" panose="020B0604020202020204" pitchFamily="34" charset="0"/>
            </a:endParaRPr>
          </a:p>
          <a:p>
            <a:pPr marL="285750" lvl="0" indent="-285750" defTabSz="914400">
              <a:spcAft>
                <a:spcPts val="600"/>
              </a:spcAft>
              <a:buFont typeface="Arial" panose="020B0604020202020204" pitchFamily="34" charset="0"/>
              <a:buChar char="•"/>
            </a:pPr>
            <a:endParaRPr lang="en-US" sz="1300" kern="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675" t="8115" r="41856" b="23170"/>
          <a:stretch/>
        </p:blipFill>
        <p:spPr>
          <a:xfrm>
            <a:off x="-15307" y="0"/>
            <a:ext cx="4472044" cy="6858000"/>
          </a:xfrm>
          <a:prstGeom prst="rect">
            <a:avLst/>
          </a:prstGeom>
        </p:spPr>
      </p:pic>
      <p:sp>
        <p:nvSpPr>
          <p:cNvPr id="6"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F3AF9FA3-332A-41B6-BA16-5D31D84C11BA}" type="slidenum">
              <a:rPr kumimoji="0" lang="en-US" sz="1200" b="0" i="0" u="none" strike="noStrike" kern="1200" cap="none" spc="0" normalizeH="0" baseline="0" noProof="0" smtClean="0">
                <a:ln>
                  <a:noFill/>
                </a:ln>
                <a:solidFill>
                  <a:prstClr val="white"/>
                </a:solidFill>
                <a:effectLst/>
                <a:uLnTx/>
                <a:uFillTx/>
                <a:latin typeface="Avenir 95 Black"/>
                <a:ea typeface="+mn-ea"/>
              </a:rPr>
              <a:t>10</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sp>
        <p:nvSpPr>
          <p:cNvPr id="7" name="Rectangle 6"/>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Tree>
    <p:extLst>
      <p:ext uri="{BB962C8B-B14F-4D97-AF65-F5344CB8AC3E}">
        <p14:creationId xmlns:p14="http://schemas.microsoft.com/office/powerpoint/2010/main" val="30238494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lvl="0" defTabSz="914400">
              <a:spcAft>
                <a:spcPts val="600"/>
              </a:spcAft>
            </a:pPr>
            <a:r>
              <a:rPr lang="en-US" sz="3200" kern="0" dirty="0" smtClean="0">
                <a:solidFill>
                  <a:prstClr val="white"/>
                </a:solidFill>
                <a:latin typeface="Arial" panose="020B0604020202020204" pitchFamily="34" charset="0"/>
                <a:cs typeface="Arial" panose="020B0604020202020204" pitchFamily="34" charset="0"/>
              </a:rPr>
              <a:t>Eliminate Waste</a:t>
            </a:r>
            <a:r>
              <a:rPr lang="en-US" sz="3200" kern="0" dirty="0">
                <a:solidFill>
                  <a:prstClr val="white"/>
                </a:solidFill>
                <a:latin typeface="Arial" panose="020B0604020202020204" pitchFamily="34" charset="0"/>
                <a:cs typeface="Arial" panose="020B0604020202020204" pitchFamily="34" charset="0"/>
              </a:rPr>
              <a:t/>
            </a:r>
            <a:br>
              <a:rPr lang="en-US" sz="3200" kern="0" dirty="0">
                <a:solidFill>
                  <a:prstClr val="white"/>
                </a:solidFill>
                <a:latin typeface="Arial" panose="020B0604020202020204" pitchFamily="34" charset="0"/>
                <a:cs typeface="Arial" panose="020B0604020202020204" pitchFamily="34" charset="0"/>
              </a:rPr>
            </a:br>
            <a:endParaRPr lang="en-US" sz="2000" kern="0" dirty="0">
              <a:solidFill>
                <a:prstClr val="whit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Over-production</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Correction (defects)</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Inventory</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Motion</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Over-processing</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Conveyance</a:t>
            </a:r>
          </a:p>
          <a:p>
            <a:pPr marL="342900" indent="-342900">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Waiting</a:t>
            </a:r>
            <a:endParaRPr lang="en-US" sz="2400" dirty="0">
              <a:solidFill>
                <a:schemeClr val="bg1"/>
              </a:solidFill>
              <a:latin typeface="Arial" panose="020B0604020202020204" pitchFamily="34" charset="0"/>
              <a:cs typeface="Arial" panose="020B0604020202020204" pitchFamily="34" charset="0"/>
            </a:endParaRPr>
          </a:p>
        </p:txBody>
      </p:sp>
      <p:sp>
        <p:nvSpPr>
          <p:cNvPr id="6"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F3AF9FA3-332A-41B6-BA16-5D31D84C11BA}" type="slidenum">
              <a:rPr kumimoji="0" lang="en-US" sz="1200" b="0" i="0" u="none" strike="noStrike" kern="1200" cap="none" spc="0" normalizeH="0" baseline="0" noProof="0" smtClean="0">
                <a:ln>
                  <a:noFill/>
                </a:ln>
                <a:solidFill>
                  <a:prstClr val="white"/>
                </a:solidFill>
                <a:effectLst/>
                <a:uLnTx/>
                <a:uFillTx/>
                <a:latin typeface="Avenir 95 Black"/>
                <a:ea typeface="+mn-ea"/>
              </a:rPr>
              <a:t>11</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195" t="1568" r="28872"/>
          <a:stretch/>
        </p:blipFill>
        <p:spPr>
          <a:xfrm>
            <a:off x="-381000" y="0"/>
            <a:ext cx="4831080" cy="6858000"/>
          </a:xfrm>
          <a:prstGeom prst="rect">
            <a:avLst/>
          </a:prstGeom>
        </p:spPr>
      </p:pic>
      <p:sp>
        <p:nvSpPr>
          <p:cNvPr id="5" name="Rectangle 4"/>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Tree>
    <p:extLst>
      <p:ext uri="{BB962C8B-B14F-4D97-AF65-F5344CB8AC3E}">
        <p14:creationId xmlns:p14="http://schemas.microsoft.com/office/powerpoint/2010/main" val="21987788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lvl="0" defTabSz="914400">
              <a:spcAft>
                <a:spcPts val="600"/>
              </a:spcAft>
            </a:pPr>
            <a:r>
              <a:rPr lang="en-US" sz="3200" kern="0" dirty="0" smtClean="0">
                <a:solidFill>
                  <a:prstClr val="white"/>
                </a:solidFill>
                <a:latin typeface="Arial" panose="020B0604020202020204" pitchFamily="34" charset="0"/>
                <a:cs typeface="Arial" panose="020B0604020202020204" pitchFamily="34" charset="0"/>
              </a:rPr>
              <a:t>Reduce Variation / Error</a:t>
            </a:r>
            <a:endParaRPr lang="en-US" sz="1300" kern="0" dirty="0">
              <a:solidFill>
                <a:prstClr val="white"/>
              </a:solidFill>
              <a:latin typeface="Arial" panose="020B0604020202020204" pitchFamily="34" charset="0"/>
              <a:cs typeface="Arial" panose="020B0604020202020204" pitchFamily="34" charset="0"/>
            </a:endParaRPr>
          </a:p>
        </p:txBody>
      </p:sp>
      <p:sp>
        <p:nvSpPr>
          <p:cNvPr id="6"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F3AF9FA3-332A-41B6-BA16-5D31D84C11BA}" type="slidenum">
              <a:rPr kumimoji="0" lang="en-US" sz="1200" b="0" i="0" u="none" strike="noStrike" kern="1200" cap="none" spc="0" normalizeH="0" baseline="0" noProof="0" smtClean="0">
                <a:ln>
                  <a:noFill/>
                </a:ln>
                <a:solidFill>
                  <a:prstClr val="white"/>
                </a:solidFill>
                <a:effectLst/>
                <a:uLnTx/>
                <a:uFillTx/>
                <a:latin typeface="Avenir 95 Black"/>
                <a:ea typeface="+mn-ea"/>
              </a:rPr>
              <a:t>12</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9459"/>
          <a:stretch/>
        </p:blipFill>
        <p:spPr>
          <a:xfrm>
            <a:off x="-69543" y="0"/>
            <a:ext cx="4526280" cy="6858000"/>
          </a:xfrm>
          <a:prstGeom prst="rect">
            <a:avLst/>
          </a:prstGeom>
        </p:spPr>
      </p:pic>
      <p:sp>
        <p:nvSpPr>
          <p:cNvPr id="5" name="Rectangle 4"/>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Tree>
    <p:extLst>
      <p:ext uri="{BB962C8B-B14F-4D97-AF65-F5344CB8AC3E}">
        <p14:creationId xmlns:p14="http://schemas.microsoft.com/office/powerpoint/2010/main" val="3398632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012"/>
          <a:stretch/>
        </p:blipFill>
        <p:spPr>
          <a:xfrm>
            <a:off x="-9832" y="-1"/>
            <a:ext cx="9153832" cy="6492875"/>
          </a:xfrm>
          <a:prstGeom prst="rect">
            <a:avLst/>
          </a:prstGeom>
        </p:spPr>
      </p:pic>
      <p:sp>
        <p:nvSpPr>
          <p:cNvPr id="5" name="Title 1"/>
          <p:cNvSpPr txBox="1">
            <a:spLocks/>
          </p:cNvSpPr>
          <p:nvPr/>
        </p:nvSpPr>
        <p:spPr>
          <a:xfrm>
            <a:off x="804863" y="712788"/>
            <a:ext cx="7878762" cy="612775"/>
          </a:xfrm>
          <a:prstGeom prst="rect">
            <a:avLst/>
          </a:prstGeom>
        </p:spPr>
        <p:txBody>
          <a:bodyPr/>
          <a:lstStyle>
            <a:lvl1pPr algn="l" defTabSz="457200" rtl="0" eaLnBrk="1" latinLnBrk="0" hangingPunct="1">
              <a:spcBef>
                <a:spcPct val="0"/>
              </a:spcBef>
              <a:buNone/>
              <a:defRPr sz="2600" b="0" i="0" kern="1200" cap="all">
                <a:solidFill>
                  <a:schemeClr val="tx1"/>
                </a:solidFill>
                <a:latin typeface="Avenir 65 Medium"/>
                <a:ea typeface="+mj-ea"/>
                <a:cs typeface="Avenir 65 Medium"/>
              </a:defRPr>
            </a:lvl1pPr>
          </a:lstStyle>
          <a:p>
            <a:pPr>
              <a:defRPr/>
            </a:pPr>
            <a:r>
              <a:rPr lang="en-US" sz="3600" cap="none" dirty="0" smtClean="0">
                <a:solidFill>
                  <a:srgbClr val="AC001B"/>
                </a:solidFill>
              </a:rPr>
              <a:t>Polling Question #1</a:t>
            </a:r>
            <a:endParaRPr lang="en-US" sz="3600" cap="none" dirty="0">
              <a:solidFill>
                <a:srgbClr val="AC001B"/>
              </a:solidFill>
            </a:endParaRPr>
          </a:p>
        </p:txBody>
      </p:sp>
      <p:sp>
        <p:nvSpPr>
          <p:cNvPr id="10" name="Rectangle 9"/>
          <p:cNvSpPr/>
          <p:nvPr/>
        </p:nvSpPr>
        <p:spPr>
          <a:xfrm>
            <a:off x="-9832" y="6490010"/>
            <a:ext cx="9153832" cy="381000"/>
          </a:xfrm>
          <a:prstGeom prst="rect">
            <a:avLst/>
          </a:prstGeom>
          <a:solidFill>
            <a:srgbClr val="AC001B"/>
          </a:solidFill>
          <a:ln w="25400" cap="flat" cmpd="sng" algn="ctr">
            <a:noFill/>
            <a:prstDash val="solid"/>
          </a:ln>
          <a:effectLst/>
        </p:spPr>
        <p:txBody>
          <a:bodyPr lIns="457200" rIns="274320" rtlCol="0" anchor="ctr"/>
          <a:lstStyle/>
          <a:p>
            <a:pPr marL="285750" indent="-285750" defTabSz="914400">
              <a:spcAft>
                <a:spcPts val="1000"/>
              </a:spcAft>
              <a:buFont typeface="Arial" panose="020B0604020202020204" pitchFamily="34" charset="0"/>
              <a:buChar char="•"/>
            </a:pPr>
            <a:endParaRPr lang="en-US" sz="1600" kern="0" dirty="0" smtClean="0">
              <a:solidFill>
                <a:prstClr val="white"/>
              </a:solidFill>
              <a:latin typeface="Arial" panose="020B0604020202020204" pitchFamily="34" charset="0"/>
              <a:ea typeface="Geneva" charset="-128"/>
              <a:cs typeface="Arial" panose="020B0604020202020204" pitchFamily="34" charset="0"/>
            </a:endParaRPr>
          </a:p>
        </p:txBody>
      </p:sp>
      <p:sp>
        <p:nvSpPr>
          <p:cNvPr id="8"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059DACD-DB7F-4125-8421-2B66611DB37E}" type="slidenum">
              <a:rPr lang="en-US" smtClean="0">
                <a:solidFill>
                  <a:prstClr val="white"/>
                </a:solidFill>
              </a:rPr>
              <a:pPr>
                <a:defRPr/>
              </a:pPr>
              <a:t>13</a:t>
            </a:fld>
            <a:endParaRPr lang="en-US" dirty="0">
              <a:solidFill>
                <a:prstClr val="white"/>
              </a:solidFill>
            </a:endParaRPr>
          </a:p>
        </p:txBody>
      </p:sp>
    </p:spTree>
    <p:extLst>
      <p:ext uri="{BB962C8B-B14F-4D97-AF65-F5344CB8AC3E}">
        <p14:creationId xmlns:p14="http://schemas.microsoft.com/office/powerpoint/2010/main" val="2001254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Workflow Example: Accounts Payable</a:t>
            </a:r>
            <a:endParaRPr lang="en-US" dirty="0"/>
          </a:p>
        </p:txBody>
      </p:sp>
      <p:pic>
        <p:nvPicPr>
          <p:cNvPr id="6" name="Picture 5"/>
          <p:cNvPicPr>
            <a:picLocks noChangeAspect="1"/>
          </p:cNvPicPr>
          <p:nvPr/>
        </p:nvPicPr>
        <p:blipFill>
          <a:blip r:embed="rId3"/>
          <a:stretch>
            <a:fillRect/>
          </a:stretch>
        </p:blipFill>
        <p:spPr>
          <a:xfrm>
            <a:off x="201168" y="1524000"/>
            <a:ext cx="8877300" cy="3810000"/>
          </a:xfrm>
          <a:prstGeom prst="rect">
            <a:avLst/>
          </a:prstGeom>
        </p:spPr>
      </p:pic>
      <p:sp>
        <p:nvSpPr>
          <p:cNvPr id="5" name="Rectangle 4"/>
          <p:cNvSpPr/>
          <p:nvPr/>
        </p:nvSpPr>
        <p:spPr>
          <a:xfrm>
            <a:off x="4572000" y="6490010"/>
            <a:ext cx="4572000" cy="381000"/>
          </a:xfrm>
          <a:prstGeom prst="rect">
            <a:avLst/>
          </a:prstGeom>
          <a:solidFill>
            <a:srgbClr val="AC001B"/>
          </a:solidFill>
          <a:ln w="25400" cap="flat" cmpd="sng" algn="ctr">
            <a:noFill/>
            <a:prstDash val="solid"/>
          </a:ln>
          <a:effectLst/>
        </p:spPr>
        <p:txBody>
          <a:bodyPr lIns="457200" rIns="274320" rtlCol="0" anchor="ctr"/>
          <a:lstStyle/>
          <a:p>
            <a:pPr marL="285750" indent="-285750" defTabSz="914400">
              <a:spcAft>
                <a:spcPts val="1000"/>
              </a:spcAft>
              <a:buFont typeface="Arial" panose="020B0604020202020204" pitchFamily="34" charset="0"/>
              <a:buChar char="•"/>
            </a:pPr>
            <a:endParaRPr lang="en-US" sz="1600" kern="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Rectangle 6"/>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8"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428DDD2-E733-4959-9DA2-E1E67D6780A4}" type="slidenum">
              <a:rPr kumimoji="0" lang="en-US" sz="1200" b="0" i="0" u="none" strike="noStrike" kern="1200" cap="none" spc="0" normalizeH="0" baseline="0" noProof="0" smtClean="0">
                <a:ln>
                  <a:noFill/>
                </a:ln>
                <a:solidFill>
                  <a:prstClr val="white"/>
                </a:solidFill>
                <a:effectLst/>
                <a:uLnTx/>
                <a:uFillTx/>
                <a:latin typeface="Avenir 95 Black"/>
                <a:ea typeface="+mn-ea"/>
              </a:rPr>
              <a:t>14</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spTree>
    <p:extLst>
      <p:ext uri="{BB962C8B-B14F-4D97-AF65-F5344CB8AC3E}">
        <p14:creationId xmlns:p14="http://schemas.microsoft.com/office/powerpoint/2010/main" val="14277766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r>
              <a:rPr lang="en-US" dirty="0" smtClean="0"/>
              <a:t>Workflow Example: Accounts Payable</a:t>
            </a:r>
            <a:endParaRPr lang="en-US" dirty="0"/>
          </a:p>
        </p:txBody>
      </p:sp>
      <p:pic>
        <p:nvPicPr>
          <p:cNvPr id="6" name="Picture 5"/>
          <p:cNvPicPr>
            <a:picLocks noChangeAspect="1"/>
          </p:cNvPicPr>
          <p:nvPr/>
        </p:nvPicPr>
        <p:blipFill>
          <a:blip r:embed="rId3"/>
          <a:stretch>
            <a:fillRect/>
          </a:stretch>
        </p:blipFill>
        <p:spPr>
          <a:xfrm>
            <a:off x="201168" y="1528762"/>
            <a:ext cx="8696325" cy="3800475"/>
          </a:xfrm>
          <a:prstGeom prst="rect">
            <a:avLst/>
          </a:prstGeom>
        </p:spPr>
      </p:pic>
      <p:sp>
        <p:nvSpPr>
          <p:cNvPr id="5" name="Rectangle 4"/>
          <p:cNvSpPr/>
          <p:nvPr/>
        </p:nvSpPr>
        <p:spPr>
          <a:xfrm>
            <a:off x="4572000" y="6490010"/>
            <a:ext cx="4572000" cy="381000"/>
          </a:xfrm>
          <a:prstGeom prst="rect">
            <a:avLst/>
          </a:prstGeom>
          <a:solidFill>
            <a:srgbClr val="AC001B"/>
          </a:solidFill>
          <a:ln w="25400" cap="flat" cmpd="sng" algn="ctr">
            <a:noFill/>
            <a:prstDash val="solid"/>
          </a:ln>
          <a:effectLst/>
        </p:spPr>
        <p:txBody>
          <a:bodyPr lIns="457200" rIns="274320" rtlCol="0" anchor="ctr"/>
          <a:lstStyle/>
          <a:p>
            <a:pPr marL="285750" indent="-285750" defTabSz="914400">
              <a:spcAft>
                <a:spcPts val="1000"/>
              </a:spcAft>
              <a:buFont typeface="Arial" panose="020B0604020202020204" pitchFamily="34" charset="0"/>
              <a:buChar char="•"/>
            </a:pPr>
            <a:endParaRPr lang="en-US" sz="1600" kern="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Rectangle 6"/>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8"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6DE28F6-D966-4ED2-ADFF-6508287973CA}" type="slidenum">
              <a:rPr kumimoji="0" lang="en-US" sz="1200" b="0" i="0" u="none" strike="noStrike" kern="1200" cap="none" spc="0" normalizeH="0" baseline="0" noProof="0" smtClean="0">
                <a:ln>
                  <a:noFill/>
                </a:ln>
                <a:solidFill>
                  <a:prstClr val="white"/>
                </a:solidFill>
                <a:effectLst/>
                <a:uLnTx/>
                <a:uFillTx/>
                <a:latin typeface="Avenir 95 Black"/>
                <a:ea typeface="+mn-ea"/>
              </a:rPr>
              <a:t>15</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spTree>
    <p:extLst>
      <p:ext uri="{BB962C8B-B14F-4D97-AF65-F5344CB8AC3E}">
        <p14:creationId xmlns:p14="http://schemas.microsoft.com/office/powerpoint/2010/main" val="2854195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r>
              <a:rPr lang="en-US" dirty="0" smtClean="0"/>
              <a:t>Workflow Example: Accounts Payable</a:t>
            </a:r>
            <a:endParaRPr lang="en-US" dirty="0"/>
          </a:p>
        </p:txBody>
      </p:sp>
      <p:pic>
        <p:nvPicPr>
          <p:cNvPr id="4" name="Picture 3"/>
          <p:cNvPicPr>
            <a:picLocks noChangeAspect="1"/>
          </p:cNvPicPr>
          <p:nvPr/>
        </p:nvPicPr>
        <p:blipFill>
          <a:blip r:embed="rId3"/>
          <a:stretch>
            <a:fillRect/>
          </a:stretch>
        </p:blipFill>
        <p:spPr>
          <a:xfrm>
            <a:off x="201168" y="1987413"/>
            <a:ext cx="8472791" cy="3343243"/>
          </a:xfrm>
          <a:prstGeom prst="rect">
            <a:avLst/>
          </a:prstGeom>
        </p:spPr>
      </p:pic>
      <p:sp>
        <p:nvSpPr>
          <p:cNvPr id="5" name="Rectangle 4"/>
          <p:cNvSpPr/>
          <p:nvPr/>
        </p:nvSpPr>
        <p:spPr>
          <a:xfrm>
            <a:off x="4572000" y="6490010"/>
            <a:ext cx="4572000" cy="381000"/>
          </a:xfrm>
          <a:prstGeom prst="rect">
            <a:avLst/>
          </a:prstGeom>
          <a:solidFill>
            <a:srgbClr val="AC001B"/>
          </a:solidFill>
          <a:ln w="25400" cap="flat" cmpd="sng" algn="ctr">
            <a:noFill/>
            <a:prstDash val="solid"/>
          </a:ln>
          <a:effectLst/>
        </p:spPr>
        <p:txBody>
          <a:bodyPr lIns="457200" rIns="274320" rtlCol="0" anchor="ctr"/>
          <a:lstStyle/>
          <a:p>
            <a:pPr marL="285750" indent="-285750" defTabSz="914400">
              <a:spcAft>
                <a:spcPts val="1000"/>
              </a:spcAft>
              <a:buFont typeface="Arial" panose="020B0604020202020204" pitchFamily="34" charset="0"/>
              <a:buChar char="•"/>
            </a:pPr>
            <a:endParaRPr lang="en-US" sz="1600" kern="0" dirty="0" smtClean="0">
              <a:solidFill>
                <a:prstClr val="white"/>
              </a:solidFill>
              <a:latin typeface="Arial" panose="020B0604020202020204" pitchFamily="34" charset="0"/>
              <a:ea typeface="Geneva" charset="-128"/>
              <a:cs typeface="Arial" panose="020B0604020202020204" pitchFamily="34" charset="0"/>
            </a:endParaRPr>
          </a:p>
        </p:txBody>
      </p:sp>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3BB3A6D-A10E-464C-8825-52339124A65F}" type="slidenum">
              <a:rPr kumimoji="0" lang="en-US" sz="1200" b="0" i="0" u="none" strike="noStrike" kern="1200" cap="none" spc="0" normalizeH="0" baseline="0" noProof="0" smtClean="0">
                <a:ln>
                  <a:noFill/>
                </a:ln>
                <a:solidFill>
                  <a:prstClr val="white"/>
                </a:solidFill>
                <a:effectLst/>
                <a:uLnTx/>
                <a:uFillTx/>
                <a:latin typeface="Avenir 95 Black"/>
                <a:ea typeface="+mn-ea"/>
              </a:rPr>
              <a:t>16</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spTree>
    <p:extLst>
      <p:ext uri="{BB962C8B-B14F-4D97-AF65-F5344CB8AC3E}">
        <p14:creationId xmlns:p14="http://schemas.microsoft.com/office/powerpoint/2010/main" val="30252890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lvl="0" defTabSz="914400">
              <a:spcAft>
                <a:spcPts val="600"/>
              </a:spcAft>
            </a:pPr>
            <a:r>
              <a:rPr lang="en-US" sz="3200" kern="0" dirty="0" smtClean="0">
                <a:solidFill>
                  <a:prstClr val="white"/>
                </a:solidFill>
                <a:latin typeface="Arial" panose="020B0604020202020204" pitchFamily="34" charset="0"/>
                <a:cs typeface="Arial" panose="020B0604020202020204" pitchFamily="34" charset="0"/>
              </a:rPr>
              <a:t>Principles of Process Improvement</a:t>
            </a:r>
            <a:r>
              <a:rPr lang="en-US" sz="3200" kern="0" dirty="0">
                <a:solidFill>
                  <a:prstClr val="white"/>
                </a:solidFill>
                <a:latin typeface="Arial" panose="020B0604020202020204" pitchFamily="34" charset="0"/>
                <a:cs typeface="Arial" panose="020B0604020202020204" pitchFamily="34" charset="0"/>
              </a:rPr>
              <a:t/>
            </a:r>
            <a:br>
              <a:rPr lang="en-US" sz="3200" kern="0" dirty="0">
                <a:solidFill>
                  <a:prstClr val="white"/>
                </a:solidFill>
                <a:latin typeface="Arial" panose="020B0604020202020204" pitchFamily="34" charset="0"/>
                <a:cs typeface="Arial" panose="020B0604020202020204" pitchFamily="34" charset="0"/>
              </a:rPr>
            </a:br>
            <a:endParaRPr lang="en-US" sz="2000" kern="0" dirty="0">
              <a:solidFill>
                <a:prstClr val="whit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Eliminate paper early</a:t>
            </a:r>
          </a:p>
          <a:p>
            <a:pPr marL="342900" indent="-342900">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Capture data once electronically</a:t>
            </a:r>
          </a:p>
          <a:p>
            <a:pPr marL="342900" indent="-342900">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Electronic interface</a:t>
            </a:r>
          </a:p>
          <a:p>
            <a:pPr marL="342900" indent="-342900">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Direct lookup</a:t>
            </a:r>
          </a:p>
          <a:p>
            <a:pPr marL="342900" indent="-342900">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Increased system functionality</a:t>
            </a:r>
          </a:p>
          <a:p>
            <a:pPr marL="342900" indent="-342900">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Workflow tools</a:t>
            </a:r>
          </a:p>
          <a:p>
            <a:pPr marL="342900" indent="-342900">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Standardize communication</a:t>
            </a:r>
          </a:p>
          <a:p>
            <a:pPr marL="342900" indent="-342900">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Train to desired process</a:t>
            </a:r>
            <a:endParaRPr lang="en-US" sz="2400" dirty="0">
              <a:solidFill>
                <a:schemeClr val="bg1"/>
              </a:solidFill>
              <a:latin typeface="Arial" panose="020B0604020202020204" pitchFamily="34" charset="0"/>
              <a:cs typeface="Arial" panose="020B0604020202020204" pitchFamily="34" charset="0"/>
            </a:endParaRPr>
          </a:p>
          <a:p>
            <a:pPr marL="285750" lvl="0" indent="-285750" defTabSz="914400">
              <a:spcAft>
                <a:spcPts val="600"/>
              </a:spcAft>
              <a:buFont typeface="Arial" panose="020B0604020202020204" pitchFamily="34" charset="0"/>
              <a:buChar char="•"/>
            </a:pPr>
            <a:endParaRPr lang="en-US" sz="2000" kern="0" dirty="0" smtClean="0">
              <a:solidFill>
                <a:prstClr val="white"/>
              </a:solidFill>
              <a:latin typeface="Arial" panose="020B0604020202020204" pitchFamily="34" charset="0"/>
              <a:cs typeface="Arial" panose="020B0604020202020204" pitchFamily="34" charset="0"/>
            </a:endParaRPr>
          </a:p>
          <a:p>
            <a:pPr marL="285750" lvl="0" indent="-285750" defTabSz="914400">
              <a:spcAft>
                <a:spcPts val="600"/>
              </a:spcAft>
              <a:buFont typeface="Arial" panose="020B0604020202020204" pitchFamily="34" charset="0"/>
              <a:buChar char="•"/>
            </a:pPr>
            <a:endParaRPr lang="en-US" sz="1300" kern="0" dirty="0">
              <a:solidFill>
                <a:prstClr val="white"/>
              </a:solidFill>
              <a:latin typeface="Arial" panose="020B0604020202020204" pitchFamily="34" charset="0"/>
              <a:cs typeface="Arial" panose="020B0604020202020204" pitchFamily="34" charset="0"/>
            </a:endParaRPr>
          </a:p>
        </p:txBody>
      </p:sp>
      <p:sp>
        <p:nvSpPr>
          <p:cNvPr id="6"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F3AF9FA3-332A-41B6-BA16-5D31D84C11BA}" type="slidenum">
              <a:rPr kumimoji="0" lang="en-US" sz="1200" b="0" i="0" u="none" strike="noStrike" kern="1200" cap="none" spc="0" normalizeH="0" baseline="0" noProof="0" smtClean="0">
                <a:ln>
                  <a:noFill/>
                </a:ln>
                <a:solidFill>
                  <a:prstClr val="white"/>
                </a:solidFill>
                <a:effectLst/>
                <a:uLnTx/>
                <a:uFillTx/>
                <a:latin typeface="Avenir 95 Black"/>
                <a:ea typeface="+mn-ea"/>
              </a:rPr>
              <a:t>17</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sp>
        <p:nvSpPr>
          <p:cNvPr id="5" name="Rectangle 4"/>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3161" r="15667" b="14811"/>
          <a:stretch/>
        </p:blipFill>
        <p:spPr>
          <a:xfrm>
            <a:off x="-1" y="1"/>
            <a:ext cx="4456737" cy="6490010"/>
          </a:xfrm>
          <a:prstGeom prst="rect">
            <a:avLst/>
          </a:prstGeom>
        </p:spPr>
      </p:pic>
    </p:spTree>
    <p:extLst>
      <p:ext uri="{BB962C8B-B14F-4D97-AF65-F5344CB8AC3E}">
        <p14:creationId xmlns:p14="http://schemas.microsoft.com/office/powerpoint/2010/main" val="7698490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00C428-2DED-2C47-BAC6-8D755CB332A8}" type="slidenum">
              <a:rPr lang="en-US" smtClean="0"/>
              <a:pPr/>
              <a:t>18</a:t>
            </a:fld>
            <a:endParaRPr lang="en-US" dirty="0"/>
          </a:p>
        </p:txBody>
      </p:sp>
      <p:sp>
        <p:nvSpPr>
          <p:cNvPr id="3" name="Text Placeholder 2"/>
          <p:cNvSpPr>
            <a:spLocks noGrp="1"/>
          </p:cNvSpPr>
          <p:nvPr>
            <p:ph type="body" sz="quarter" idx="13"/>
          </p:nvPr>
        </p:nvSpPr>
        <p:spPr/>
        <p:txBody>
          <a:bodyPr/>
          <a:lstStyle/>
          <a:p>
            <a:r>
              <a:rPr lang="en-US" dirty="0" smtClean="0"/>
              <a:t>Potential Areas of Improvement</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t="17749" r="221" b="2911"/>
          <a:stretch/>
        </p:blipFill>
        <p:spPr>
          <a:xfrm>
            <a:off x="-2" y="1036864"/>
            <a:ext cx="9144001" cy="5453146"/>
          </a:xfrm>
          <a:prstGeom prst="rect">
            <a:avLst/>
          </a:prstGeom>
        </p:spPr>
      </p:pic>
      <p:sp>
        <p:nvSpPr>
          <p:cNvPr id="5" name="Rectangle 4"/>
          <p:cNvSpPr/>
          <p:nvPr/>
        </p:nvSpPr>
        <p:spPr>
          <a:xfrm>
            <a:off x="4572000" y="6490010"/>
            <a:ext cx="4572000" cy="381000"/>
          </a:xfrm>
          <a:prstGeom prst="rect">
            <a:avLst/>
          </a:prstGeom>
          <a:solidFill>
            <a:srgbClr val="AC001B"/>
          </a:solidFill>
          <a:ln w="25400" cap="flat" cmpd="sng" algn="ctr">
            <a:noFill/>
            <a:prstDash val="solid"/>
          </a:ln>
          <a:effectLst/>
        </p:spPr>
        <p:txBody>
          <a:bodyPr lIns="457200" rIns="274320" rtlCol="0" anchor="ctr"/>
          <a:lstStyle/>
          <a:p>
            <a:pPr marL="285750" indent="-285750" defTabSz="914400">
              <a:spcAft>
                <a:spcPts val="1000"/>
              </a:spcAft>
              <a:buFont typeface="Arial" panose="020B0604020202020204" pitchFamily="34" charset="0"/>
              <a:buChar char="•"/>
            </a:pPr>
            <a:endParaRPr lang="en-US" sz="1600" kern="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Rectangle 6"/>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8"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3FF35ED-0909-4ED9-AAD4-240AF4213BB5}" type="slidenum">
              <a:rPr kumimoji="0" lang="en-US" sz="1200" b="0" i="0" u="none" strike="noStrike" kern="1200" cap="none" spc="0" normalizeH="0" baseline="0" noProof="0" smtClean="0">
                <a:ln>
                  <a:noFill/>
                </a:ln>
                <a:solidFill>
                  <a:prstClr val="white"/>
                </a:solidFill>
                <a:effectLst/>
                <a:uLnTx/>
                <a:uFillTx/>
                <a:latin typeface="Avenir 95 Black"/>
                <a:ea typeface="+mn-ea"/>
              </a:rPr>
              <a:t>18</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spTree>
    <p:extLst>
      <p:ext uri="{BB962C8B-B14F-4D97-AF65-F5344CB8AC3E}">
        <p14:creationId xmlns:p14="http://schemas.microsoft.com/office/powerpoint/2010/main" val="14596915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defTabSz="914400">
              <a:spcAft>
                <a:spcPts val="600"/>
              </a:spcAft>
            </a:pPr>
            <a:r>
              <a:rPr lang="en-US" sz="3200" kern="0" dirty="0">
                <a:solidFill>
                  <a:prstClr val="white"/>
                </a:solidFill>
                <a:latin typeface="Arial" panose="020B0604020202020204" pitchFamily="34" charset="0"/>
                <a:cs typeface="Arial" panose="020B0604020202020204" pitchFamily="34" charset="0"/>
              </a:rPr>
              <a:t>Accounts </a:t>
            </a:r>
            <a:r>
              <a:rPr lang="en-US" sz="3200" kern="0" dirty="0" smtClean="0">
                <a:solidFill>
                  <a:prstClr val="white"/>
                </a:solidFill>
                <a:latin typeface="Arial" panose="020B0604020202020204" pitchFamily="34" charset="0"/>
                <a:cs typeface="Arial" panose="020B0604020202020204" pitchFamily="34" charset="0"/>
              </a:rPr>
              <a:t>Payable</a:t>
            </a:r>
            <a:endParaRPr lang="en-US" sz="2000" kern="0" dirty="0" smtClean="0">
              <a:solidFill>
                <a:prstClr val="white"/>
              </a:solidFill>
              <a:latin typeface="Arial" panose="020B0604020202020204" pitchFamily="34" charset="0"/>
              <a:cs typeface="Arial" panose="020B0604020202020204" pitchFamily="34" charset="0"/>
            </a:endParaRPr>
          </a:p>
          <a:p>
            <a:pPr marL="285750" indent="-285750" defTabSz="914400">
              <a:spcAft>
                <a:spcPts val="600"/>
              </a:spcAft>
              <a:buFont typeface="Arial" panose="020B0604020202020204" pitchFamily="34" charset="0"/>
              <a:buChar char="•"/>
            </a:pPr>
            <a:endParaRPr lang="en-US" sz="2000" kern="0" dirty="0" smtClean="0">
              <a:solidFill>
                <a:prstClr val="white"/>
              </a:solidFill>
              <a:latin typeface="Arial" panose="020B0604020202020204" pitchFamily="34" charset="0"/>
              <a:cs typeface="Arial" panose="020B0604020202020204" pitchFamily="34" charset="0"/>
            </a:endParaRP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Fewer last minute vendor payments or overdue invoices</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Increase in term discounts</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Lower level of grief managing the process</a:t>
            </a:r>
          </a:p>
        </p:txBody>
      </p:sp>
      <p:sp>
        <p:nvSpPr>
          <p:cNvPr id="5"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678074D7-5ECE-4E52-9D41-5C87AC79D707}" type="slidenum">
              <a:rPr kumimoji="0" lang="en-US" sz="1200" b="0" i="0" u="none" strike="noStrike" kern="1200" cap="none" spc="0" normalizeH="0" baseline="0" noProof="0" smtClean="0">
                <a:ln>
                  <a:noFill/>
                </a:ln>
                <a:solidFill>
                  <a:prstClr val="white"/>
                </a:solidFill>
                <a:effectLst/>
                <a:uLnTx/>
                <a:uFillTx/>
                <a:latin typeface="Avenir 95 Black"/>
                <a:ea typeface="+mn-ea"/>
              </a:rPr>
              <a:t>19</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2581"/>
          <a:stretch/>
        </p:blipFill>
        <p:spPr>
          <a:xfrm>
            <a:off x="-23823" y="-215590"/>
            <a:ext cx="4480560" cy="7086600"/>
          </a:xfrm>
          <a:prstGeom prst="rect">
            <a:avLst/>
          </a:prstGeom>
        </p:spPr>
      </p:pic>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Tree>
    <p:extLst>
      <p:ext uri="{BB962C8B-B14F-4D97-AF65-F5344CB8AC3E}">
        <p14:creationId xmlns:p14="http://schemas.microsoft.com/office/powerpoint/2010/main" val="21756755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522" r="315"/>
          <a:stretch/>
        </p:blipFill>
        <p:spPr>
          <a:xfrm>
            <a:off x="-19665" y="0"/>
            <a:ext cx="9166845" cy="6490010"/>
          </a:xfrm>
          <a:prstGeom prst="rect">
            <a:avLst/>
          </a:prstGeom>
        </p:spPr>
      </p:pic>
      <p:sp>
        <p:nvSpPr>
          <p:cNvPr id="5" name="Rectangle 4"/>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ea typeface="Geneva" charset="-128"/>
              <a:cs typeface="Arial" panose="020B0604020202020204" pitchFamily="34" charset="0"/>
            </a:endParaRPr>
          </a:p>
        </p:txBody>
      </p:sp>
      <p:sp>
        <p:nvSpPr>
          <p:cNvPr id="8" name="Rectangle 7"/>
          <p:cNvSpPr/>
          <p:nvPr/>
        </p:nvSpPr>
        <p:spPr>
          <a:xfrm>
            <a:off x="4572000" y="6490010"/>
            <a:ext cx="4572000" cy="381000"/>
          </a:xfrm>
          <a:prstGeom prst="rect">
            <a:avLst/>
          </a:prstGeom>
          <a:solidFill>
            <a:srgbClr val="AC001B"/>
          </a:solidFill>
          <a:ln w="25400" cap="flat" cmpd="sng" algn="ctr">
            <a:noFill/>
            <a:prstDash val="solid"/>
          </a:ln>
          <a:effectLst/>
        </p:spPr>
        <p:txBody>
          <a:bodyPr lIns="457200" rIns="274320" rtlCol="0" anchor="ctr"/>
          <a:lstStyle/>
          <a:p>
            <a:pPr marL="285750" indent="-285750" defTabSz="914400">
              <a:spcAft>
                <a:spcPts val="1000"/>
              </a:spcAft>
              <a:buFont typeface="Arial" panose="020B0604020202020204" pitchFamily="34" charset="0"/>
              <a:buChar char="•"/>
            </a:pPr>
            <a:endParaRPr lang="en-US" sz="1600" kern="0" dirty="0" smtClean="0">
              <a:solidFill>
                <a:prstClr val="white"/>
              </a:solidFill>
              <a:ea typeface="Geneva" charset="-128"/>
              <a:cs typeface="Arial" panose="020B0604020202020204" pitchFamily="34" charset="0"/>
            </a:endParaRPr>
          </a:p>
        </p:txBody>
      </p:sp>
      <p:sp>
        <p:nvSpPr>
          <p:cNvPr id="7" name="Rectangle 6"/>
          <p:cNvSpPr>
            <a:spLocks noChangeArrowheads="1"/>
          </p:cNvSpPr>
          <p:nvPr/>
        </p:nvSpPr>
        <p:spPr bwMode="auto">
          <a:xfrm>
            <a:off x="-2" y="495575"/>
            <a:ext cx="9144000" cy="1977802"/>
          </a:xfrm>
          <a:prstGeom prst="rect">
            <a:avLst/>
          </a:prstGeom>
          <a:solidFill>
            <a:srgbClr val="6B797C">
              <a:alpha val="64999"/>
            </a:srgbClr>
          </a:solidFill>
          <a:ln w="9525">
            <a:noFill/>
            <a:miter lim="800000"/>
            <a:headEnd/>
            <a:tailEnd/>
          </a:ln>
        </p:spPr>
        <p:txBody>
          <a:bodyPr wrap="none" anchor="ctr"/>
          <a:lstStyle/>
          <a:p>
            <a:pPr defTabSz="914400">
              <a:defRPr/>
            </a:pPr>
            <a:endParaRPr lang="en-US" kern="0" dirty="0" smtClean="0">
              <a:solidFill>
                <a:srgbClr val="FFFFFF"/>
              </a:solidFill>
              <a:ea typeface="Geneva" charset="-128"/>
            </a:endParaRPr>
          </a:p>
        </p:txBody>
      </p:sp>
      <p:sp>
        <p:nvSpPr>
          <p:cNvPr id="9" name="Title 1"/>
          <p:cNvSpPr txBox="1">
            <a:spLocks/>
          </p:cNvSpPr>
          <p:nvPr/>
        </p:nvSpPr>
        <p:spPr>
          <a:xfrm>
            <a:off x="262328" y="903839"/>
            <a:ext cx="7892470" cy="1335024"/>
          </a:xfrm>
          <a:prstGeom prst="rect">
            <a:avLst/>
          </a:prstGeom>
        </p:spPr>
        <p:txBody>
          <a:bodyPr vert="horz" lIns="91440" tIns="45720" rIns="91440" bIns="45720" rtlCol="0" anchor="t" anchorCtr="0">
            <a:normAutofit fontScale="67500" lnSpcReduction="20000"/>
          </a:bodyPr>
          <a:lstStyle>
            <a:lvl1pPr algn="l" defTabSz="457200" rtl="0" eaLnBrk="1" latinLnBrk="0" hangingPunct="1">
              <a:spcBef>
                <a:spcPct val="0"/>
              </a:spcBef>
              <a:buNone/>
              <a:defRPr sz="2600" b="0" i="0" kern="1200" cap="all">
                <a:solidFill>
                  <a:schemeClr val="tx1"/>
                </a:solidFill>
                <a:latin typeface="Avenir 65 Medium"/>
                <a:ea typeface="+mj-ea"/>
                <a:cs typeface="Avenir 65 Medium"/>
              </a:defRPr>
            </a:lvl1pPr>
          </a:lstStyle>
          <a:p>
            <a:pPr defTabSz="914400">
              <a:defRPr/>
            </a:pPr>
            <a:r>
              <a:rPr lang="en-US" sz="4700" b="1" dirty="0">
                <a:solidFill>
                  <a:srgbClr val="FFFFFF"/>
                </a:solidFill>
                <a:effectLst>
                  <a:outerShdw blurRad="38100" dist="38100" dir="2700000" algn="tl">
                    <a:srgbClr val="000000">
                      <a:alpha val="43137"/>
                    </a:srgbClr>
                  </a:outerShdw>
                </a:effectLst>
              </a:rPr>
              <a:t>Efficiencies and </a:t>
            </a:r>
            <a:r>
              <a:rPr lang="en-US" sz="4700" b="1" dirty="0" smtClean="0">
                <a:solidFill>
                  <a:srgbClr val="FFFFFF"/>
                </a:solidFill>
                <a:effectLst>
                  <a:outerShdw blurRad="38100" dist="38100" dir="2700000" algn="tl">
                    <a:srgbClr val="000000">
                      <a:alpha val="43137"/>
                    </a:srgbClr>
                  </a:outerShdw>
                </a:effectLst>
              </a:rPr>
              <a:t>Opportunities:</a:t>
            </a:r>
            <a:endParaRPr lang="en-US" sz="4700" b="1" dirty="0">
              <a:solidFill>
                <a:srgbClr val="FFFFFF"/>
              </a:solidFill>
              <a:effectLst>
                <a:outerShdw blurRad="38100" dist="38100" dir="2700000" algn="tl">
                  <a:srgbClr val="000000">
                    <a:alpha val="43137"/>
                  </a:srgbClr>
                </a:outerShdw>
              </a:effectLst>
            </a:endParaRPr>
          </a:p>
          <a:p>
            <a:pPr defTabSz="914400">
              <a:defRPr/>
            </a:pPr>
            <a:r>
              <a:rPr lang="en-US" sz="4700" dirty="0" smtClean="0">
                <a:solidFill>
                  <a:srgbClr val="FFFFFF"/>
                </a:solidFill>
                <a:effectLst>
                  <a:outerShdw blurRad="38100" dist="38100" dir="2700000" algn="tl">
                    <a:srgbClr val="000000">
                      <a:alpha val="43137"/>
                    </a:srgbClr>
                  </a:outerShdw>
                </a:effectLst>
              </a:rPr>
              <a:t>Business </a:t>
            </a:r>
            <a:r>
              <a:rPr lang="en-US" sz="4700" dirty="0">
                <a:solidFill>
                  <a:srgbClr val="FFFFFF"/>
                </a:solidFill>
                <a:effectLst>
                  <a:outerShdw blurRad="38100" dist="38100" dir="2700000" algn="tl">
                    <a:srgbClr val="000000">
                      <a:alpha val="43137"/>
                    </a:srgbClr>
                  </a:outerShdw>
                </a:effectLst>
              </a:rPr>
              <a:t>Process Improvement for </a:t>
            </a:r>
            <a:r>
              <a:rPr lang="en-US" sz="4700" dirty="0" smtClean="0">
                <a:solidFill>
                  <a:srgbClr val="FFFFFF"/>
                </a:solidFill>
                <a:effectLst>
                  <a:outerShdw blurRad="38100" dist="38100" dir="2700000" algn="tl">
                    <a:srgbClr val="000000">
                      <a:alpha val="43137"/>
                    </a:srgbClr>
                  </a:outerShdw>
                </a:effectLst>
              </a:rPr>
              <a:t>Nonprofits</a:t>
            </a:r>
            <a:endParaRPr lang="en-US" sz="2200" cap="none" dirty="0" smtClean="0">
              <a:solidFill>
                <a:srgbClr val="FFFFFF"/>
              </a:solidFill>
              <a:effectLst>
                <a:outerShdw blurRad="38100" dist="38100" dir="2700000" algn="tl">
                  <a:srgbClr val="000000">
                    <a:alpha val="43137"/>
                  </a:srgbClr>
                </a:outerShdw>
              </a:effectLst>
              <a:latin typeface="Arial" charset="0"/>
              <a:ea typeface="Geneva" charset="-128"/>
              <a:cs typeface="+mn-cs"/>
            </a:endParaRPr>
          </a:p>
        </p:txBody>
      </p:sp>
      <p:sp>
        <p:nvSpPr>
          <p:cNvPr id="10" name="Rectangle 9"/>
          <p:cNvSpPr/>
          <p:nvPr/>
        </p:nvSpPr>
        <p:spPr>
          <a:xfrm>
            <a:off x="5119452" y="2732818"/>
            <a:ext cx="4273510" cy="923330"/>
          </a:xfrm>
          <a:prstGeom prst="rect">
            <a:avLst/>
          </a:prstGeom>
        </p:spPr>
        <p:txBody>
          <a:bodyPr wrap="square">
            <a:spAutoFit/>
          </a:bodyPr>
          <a:lstStyle/>
          <a:p>
            <a:pPr defTabSz="914400">
              <a:defRPr/>
            </a:pPr>
            <a:r>
              <a:rPr lang="en-US" b="1" dirty="0" smtClean="0">
                <a:solidFill>
                  <a:schemeClr val="bg1"/>
                </a:solidFill>
                <a:effectLst>
                  <a:outerShdw blurRad="38100" dist="38100" dir="2700000" algn="tl">
                    <a:srgbClr val="000000">
                      <a:alpha val="43137"/>
                    </a:srgbClr>
                  </a:outerShdw>
                </a:effectLst>
                <a:latin typeface="Arial" charset="0"/>
                <a:ea typeface="Geneva" charset="-128"/>
              </a:rPr>
              <a:t>PRESENTED BY</a:t>
            </a:r>
            <a:r>
              <a:rPr lang="en-US" dirty="0">
                <a:solidFill>
                  <a:schemeClr val="bg1"/>
                </a:solidFill>
                <a:effectLst>
                  <a:outerShdw blurRad="38100" dist="38100" dir="2700000" algn="tl">
                    <a:srgbClr val="000000">
                      <a:alpha val="43137"/>
                    </a:srgbClr>
                  </a:outerShdw>
                </a:effectLst>
                <a:latin typeface="Arial" charset="0"/>
                <a:ea typeface="Geneva" charset="-128"/>
              </a:rPr>
              <a:t/>
            </a:r>
            <a:br>
              <a:rPr lang="en-US" dirty="0">
                <a:solidFill>
                  <a:schemeClr val="bg1"/>
                </a:solidFill>
                <a:effectLst>
                  <a:outerShdw blurRad="38100" dist="38100" dir="2700000" algn="tl">
                    <a:srgbClr val="000000">
                      <a:alpha val="43137"/>
                    </a:srgbClr>
                  </a:outerShdw>
                </a:effectLst>
                <a:latin typeface="Arial" charset="0"/>
                <a:ea typeface="Geneva" charset="-128"/>
              </a:rPr>
            </a:br>
            <a:r>
              <a:rPr lang="en-US" dirty="0">
                <a:solidFill>
                  <a:schemeClr val="bg1"/>
                </a:solidFill>
                <a:effectLst>
                  <a:outerShdw blurRad="38100" dist="38100" dir="2700000" algn="tl">
                    <a:srgbClr val="000000">
                      <a:alpha val="43137"/>
                    </a:srgbClr>
                  </a:outerShdw>
                </a:effectLst>
                <a:latin typeface="Arial" charset="0"/>
                <a:ea typeface="Geneva" charset="-128"/>
              </a:rPr>
              <a:t>Lisa Trundy-Whitten, CPA, FHFMA</a:t>
            </a:r>
          </a:p>
          <a:p>
            <a:pPr defTabSz="914400">
              <a:defRPr/>
            </a:pPr>
            <a:r>
              <a:rPr lang="en-US" dirty="0">
                <a:solidFill>
                  <a:schemeClr val="bg1"/>
                </a:solidFill>
                <a:effectLst>
                  <a:outerShdw blurRad="38100" dist="38100" dir="2700000" algn="tl">
                    <a:srgbClr val="000000">
                      <a:alpha val="43137"/>
                    </a:srgbClr>
                  </a:outerShdw>
                </a:effectLst>
                <a:latin typeface="Arial" charset="0"/>
                <a:ea typeface="Geneva" charset="-128"/>
              </a:rPr>
              <a:t>Tina Bode, CISA, </a:t>
            </a:r>
            <a:r>
              <a:rPr lang="en-US" dirty="0" smtClean="0">
                <a:solidFill>
                  <a:schemeClr val="bg1"/>
                </a:solidFill>
                <a:effectLst>
                  <a:outerShdw blurRad="38100" dist="38100" dir="2700000" algn="tl">
                    <a:srgbClr val="000000">
                      <a:alpha val="43137"/>
                    </a:srgbClr>
                  </a:outerShdw>
                </a:effectLst>
                <a:latin typeface="Arial" charset="0"/>
                <a:ea typeface="Geneva" charset="-128"/>
              </a:rPr>
              <a:t>COBIT</a:t>
            </a:r>
            <a:endParaRPr lang="en-US" dirty="0">
              <a:solidFill>
                <a:schemeClr val="bg1"/>
              </a:solidFill>
              <a:effectLst>
                <a:outerShdw blurRad="38100" dist="38100" dir="2700000" algn="tl">
                  <a:srgbClr val="000000">
                    <a:alpha val="43137"/>
                  </a:srgbClr>
                </a:outerShdw>
              </a:effectLst>
              <a:latin typeface="Arial" charset="0"/>
              <a:ea typeface="Geneva" charset="-128"/>
            </a:endParaRPr>
          </a:p>
        </p:txBody>
      </p:sp>
    </p:spTree>
    <p:extLst>
      <p:ext uri="{BB962C8B-B14F-4D97-AF65-F5344CB8AC3E}">
        <p14:creationId xmlns:p14="http://schemas.microsoft.com/office/powerpoint/2010/main" val="37566720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defTabSz="914400">
              <a:spcAft>
                <a:spcPts val="600"/>
              </a:spcAft>
            </a:pPr>
            <a:r>
              <a:rPr lang="en-US" sz="3200" kern="0" dirty="0" smtClean="0">
                <a:solidFill>
                  <a:prstClr val="white"/>
                </a:solidFill>
                <a:latin typeface="Arial" panose="020B0604020202020204" pitchFamily="34" charset="0"/>
                <a:cs typeface="Arial" panose="020B0604020202020204" pitchFamily="34" charset="0"/>
              </a:rPr>
              <a:t>Month End</a:t>
            </a:r>
            <a:endParaRPr lang="en-US" sz="3200" kern="0" dirty="0">
              <a:solidFill>
                <a:prstClr val="white"/>
              </a:solidFill>
              <a:latin typeface="Arial" panose="020B0604020202020204" pitchFamily="34" charset="0"/>
              <a:cs typeface="Arial" panose="020B0604020202020204" pitchFamily="34" charset="0"/>
            </a:endParaRPr>
          </a:p>
          <a:p>
            <a:pPr defTabSz="914400">
              <a:spcAft>
                <a:spcPts val="600"/>
              </a:spcAft>
            </a:pPr>
            <a:endParaRPr lang="en-US" sz="2000" kern="0" dirty="0" smtClean="0">
              <a:solidFill>
                <a:prstClr val="white"/>
              </a:solidFill>
              <a:latin typeface="Arial" panose="020B0604020202020204" pitchFamily="34" charset="0"/>
              <a:cs typeface="Arial" panose="020B0604020202020204" pitchFamily="34" charset="0"/>
            </a:endParaRP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Less cumbersome monthly close</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Financial reports available faster</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Decrease “cumbersome” tasks</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Fewer last minute preparations for the board meeting</a:t>
            </a:r>
            <a:endParaRPr lang="en-US" sz="1300" kern="0" dirty="0">
              <a:solidFill>
                <a:prstClr val="white"/>
              </a:solidFill>
              <a:latin typeface="Arial" panose="020B0604020202020204" pitchFamily="34" charset="0"/>
              <a:cs typeface="Arial" panose="020B0604020202020204" pitchFamily="34" charset="0"/>
            </a:endParaRPr>
          </a:p>
        </p:txBody>
      </p:sp>
      <p:sp>
        <p:nvSpPr>
          <p:cNvPr id="5"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678074D7-5ECE-4E52-9D41-5C87AC79D707}" type="slidenum">
              <a:rPr kumimoji="0" lang="en-US" sz="1200" b="0" i="0" u="none" strike="noStrike" kern="1200" cap="none" spc="0" normalizeH="0" baseline="0" noProof="0" smtClean="0">
                <a:ln>
                  <a:noFill/>
                </a:ln>
                <a:solidFill>
                  <a:prstClr val="white"/>
                </a:solidFill>
                <a:effectLst/>
                <a:uLnTx/>
                <a:uFillTx/>
                <a:latin typeface="Avenir 95 Black"/>
                <a:ea typeface="+mn-ea"/>
              </a:rPr>
              <a:t>20</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2581"/>
          <a:stretch/>
        </p:blipFill>
        <p:spPr>
          <a:xfrm>
            <a:off x="-23823" y="-215590"/>
            <a:ext cx="4480560" cy="7086600"/>
          </a:xfrm>
          <a:prstGeom prst="rect">
            <a:avLst/>
          </a:prstGeom>
        </p:spPr>
      </p:pic>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Tree>
    <p:extLst>
      <p:ext uri="{BB962C8B-B14F-4D97-AF65-F5344CB8AC3E}">
        <p14:creationId xmlns:p14="http://schemas.microsoft.com/office/powerpoint/2010/main" val="3897991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defTabSz="914400">
              <a:spcAft>
                <a:spcPts val="600"/>
              </a:spcAft>
            </a:pPr>
            <a:r>
              <a:rPr lang="en-US" sz="3200" kern="0" dirty="0" smtClean="0">
                <a:solidFill>
                  <a:prstClr val="white"/>
                </a:solidFill>
                <a:latin typeface="Arial" panose="020B0604020202020204" pitchFamily="34" charset="0"/>
                <a:cs typeface="Arial" panose="020B0604020202020204" pitchFamily="34" charset="0"/>
              </a:rPr>
              <a:t>Billing and Collections</a:t>
            </a:r>
            <a:r>
              <a:rPr lang="en-US" sz="3200" kern="0" dirty="0">
                <a:solidFill>
                  <a:prstClr val="white"/>
                </a:solidFill>
                <a:latin typeface="Arial" panose="020B0604020202020204" pitchFamily="34" charset="0"/>
                <a:cs typeface="Arial" panose="020B0604020202020204" pitchFamily="34" charset="0"/>
              </a:rPr>
              <a:t/>
            </a:r>
            <a:br>
              <a:rPr lang="en-US" sz="3200" kern="0" dirty="0">
                <a:solidFill>
                  <a:prstClr val="white"/>
                </a:solidFill>
                <a:latin typeface="Arial" panose="020B0604020202020204" pitchFamily="34" charset="0"/>
                <a:cs typeface="Arial" panose="020B0604020202020204" pitchFamily="34" charset="0"/>
              </a:rPr>
            </a:br>
            <a:endParaRPr lang="en-US" sz="2000" kern="0" dirty="0" smtClean="0">
              <a:solidFill>
                <a:prstClr val="white"/>
              </a:solidFill>
              <a:latin typeface="Arial" panose="020B0604020202020204" pitchFamily="34" charset="0"/>
              <a:cs typeface="Arial" panose="020B0604020202020204" pitchFamily="34" charset="0"/>
            </a:endParaRP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Reduce denials</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Improve collections and aging</a:t>
            </a:r>
          </a:p>
          <a:p>
            <a:pPr marL="285750" lvl="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Increase revenue</a:t>
            </a:r>
          </a:p>
          <a:p>
            <a:pPr marL="285750" lvl="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Decrease time to resolve issues</a:t>
            </a:r>
          </a:p>
          <a:p>
            <a:pPr marL="285750" lvl="0" indent="-285750" defTabSz="914400">
              <a:spcAft>
                <a:spcPts val="600"/>
              </a:spcAft>
              <a:buFont typeface="Arial" panose="020B0604020202020204" pitchFamily="34" charset="0"/>
              <a:buChar char="•"/>
            </a:pPr>
            <a:endParaRPr lang="en-US" sz="2000" kern="0" dirty="0" smtClean="0">
              <a:solidFill>
                <a:prstClr val="white"/>
              </a:solidFill>
              <a:latin typeface="Arial" panose="020B0604020202020204" pitchFamily="34" charset="0"/>
              <a:cs typeface="Arial" panose="020B0604020202020204" pitchFamily="34" charset="0"/>
            </a:endParaRPr>
          </a:p>
          <a:p>
            <a:pPr marL="285750" lvl="0" indent="-285750" defTabSz="914400">
              <a:spcAft>
                <a:spcPts val="600"/>
              </a:spcAft>
              <a:buFont typeface="Arial" panose="020B0604020202020204" pitchFamily="34" charset="0"/>
              <a:buChar char="•"/>
            </a:pPr>
            <a:endParaRPr lang="en-US" sz="1300" kern="0" dirty="0">
              <a:solidFill>
                <a:prstClr val="white"/>
              </a:solidFill>
              <a:latin typeface="Arial" panose="020B0604020202020204" pitchFamily="34" charset="0"/>
              <a:cs typeface="Arial" panose="020B0604020202020204" pitchFamily="34" charset="0"/>
            </a:endParaRPr>
          </a:p>
        </p:txBody>
      </p:sp>
      <p:sp>
        <p:nvSpPr>
          <p:cNvPr id="5"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678074D7-5ECE-4E52-9D41-5C87AC79D707}" type="slidenum">
              <a:rPr kumimoji="0" lang="en-US" sz="1200" b="0" i="0" u="none" strike="noStrike" kern="1200" cap="none" spc="0" normalizeH="0" baseline="0" noProof="0" smtClean="0">
                <a:ln>
                  <a:noFill/>
                </a:ln>
                <a:solidFill>
                  <a:prstClr val="white"/>
                </a:solidFill>
                <a:effectLst/>
                <a:uLnTx/>
                <a:uFillTx/>
                <a:latin typeface="Avenir 95 Black"/>
                <a:ea typeface="+mn-ea"/>
              </a:rPr>
              <a:t>21</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2581"/>
          <a:stretch/>
        </p:blipFill>
        <p:spPr>
          <a:xfrm>
            <a:off x="-23823" y="-215590"/>
            <a:ext cx="4480560" cy="7086600"/>
          </a:xfrm>
          <a:prstGeom prst="rect">
            <a:avLst/>
          </a:prstGeom>
        </p:spPr>
      </p:pic>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Tree>
    <p:extLst>
      <p:ext uri="{BB962C8B-B14F-4D97-AF65-F5344CB8AC3E}">
        <p14:creationId xmlns:p14="http://schemas.microsoft.com/office/powerpoint/2010/main" val="7369155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defTabSz="914400">
              <a:spcAft>
                <a:spcPts val="600"/>
              </a:spcAft>
            </a:pPr>
            <a:r>
              <a:rPr lang="en-US" sz="3200" kern="0" dirty="0">
                <a:solidFill>
                  <a:prstClr val="white"/>
                </a:solidFill>
                <a:latin typeface="Arial" panose="020B0604020202020204" pitchFamily="34" charset="0"/>
                <a:cs typeface="Arial" panose="020B0604020202020204" pitchFamily="34" charset="0"/>
              </a:rPr>
              <a:t>Staff Scheduling and </a:t>
            </a:r>
            <a:r>
              <a:rPr lang="en-US" sz="3200" kern="0" dirty="0" smtClean="0">
                <a:solidFill>
                  <a:prstClr val="white"/>
                </a:solidFill>
                <a:latin typeface="Arial" panose="020B0604020202020204" pitchFamily="34" charset="0"/>
                <a:cs typeface="Arial" panose="020B0604020202020204" pitchFamily="34" charset="0"/>
              </a:rPr>
              <a:t>Payroll</a:t>
            </a:r>
            <a:r>
              <a:rPr lang="en-US" sz="3200" kern="0" dirty="0">
                <a:solidFill>
                  <a:prstClr val="white"/>
                </a:solidFill>
                <a:latin typeface="Arial" panose="020B0604020202020204" pitchFamily="34" charset="0"/>
                <a:cs typeface="Arial" panose="020B0604020202020204" pitchFamily="34" charset="0"/>
              </a:rPr>
              <a:t/>
            </a:r>
            <a:br>
              <a:rPr lang="en-US" sz="3200" kern="0" dirty="0">
                <a:solidFill>
                  <a:prstClr val="white"/>
                </a:solidFill>
                <a:latin typeface="Arial" panose="020B0604020202020204" pitchFamily="34" charset="0"/>
                <a:cs typeface="Arial" panose="020B0604020202020204" pitchFamily="34" charset="0"/>
              </a:rPr>
            </a:br>
            <a:endParaRPr lang="en-US" sz="2000" kern="0" dirty="0" smtClean="0">
              <a:solidFill>
                <a:prstClr val="white"/>
              </a:solidFill>
              <a:latin typeface="Arial" panose="020B0604020202020204" pitchFamily="34" charset="0"/>
              <a:cs typeface="Arial" panose="020B0604020202020204" pitchFamily="34" charset="0"/>
            </a:endParaRP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Decrease time spent managing the schedule</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Reduce overtime and/or agency staff</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Fewer scheduling conflicts</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Less after payroll corrections</a:t>
            </a:r>
            <a:endParaRPr lang="en-US" sz="1300" kern="0" dirty="0">
              <a:solidFill>
                <a:prstClr val="white"/>
              </a:solidFill>
              <a:latin typeface="Arial" panose="020B0604020202020204" pitchFamily="34" charset="0"/>
              <a:cs typeface="Arial" panose="020B0604020202020204" pitchFamily="34" charset="0"/>
            </a:endParaRPr>
          </a:p>
        </p:txBody>
      </p:sp>
      <p:sp>
        <p:nvSpPr>
          <p:cNvPr id="5"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678074D7-5ECE-4E52-9D41-5C87AC79D707}" type="slidenum">
              <a:rPr kumimoji="0" lang="en-US" sz="1200" b="0" i="0" u="none" strike="noStrike" kern="1200" cap="none" spc="0" normalizeH="0" baseline="0" noProof="0" smtClean="0">
                <a:ln>
                  <a:noFill/>
                </a:ln>
                <a:solidFill>
                  <a:prstClr val="white"/>
                </a:solidFill>
                <a:effectLst/>
                <a:uLnTx/>
                <a:uFillTx/>
                <a:latin typeface="Avenir 95 Black"/>
                <a:ea typeface="+mn-ea"/>
              </a:rPr>
              <a:t>22</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2581"/>
          <a:stretch/>
        </p:blipFill>
        <p:spPr>
          <a:xfrm>
            <a:off x="-23823" y="-228600"/>
            <a:ext cx="4480560" cy="7086600"/>
          </a:xfrm>
          <a:prstGeom prst="rect">
            <a:avLst/>
          </a:prstGeom>
        </p:spPr>
      </p:pic>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Tree>
    <p:extLst>
      <p:ext uri="{BB962C8B-B14F-4D97-AF65-F5344CB8AC3E}">
        <p14:creationId xmlns:p14="http://schemas.microsoft.com/office/powerpoint/2010/main" val="30394287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lvl="0" defTabSz="914400">
              <a:spcAft>
                <a:spcPts val="600"/>
              </a:spcAft>
            </a:pPr>
            <a:r>
              <a:rPr lang="en-US" sz="3200" kern="0" dirty="0" smtClean="0">
                <a:solidFill>
                  <a:prstClr val="white"/>
                </a:solidFill>
                <a:latin typeface="Arial" panose="020B0604020202020204" pitchFamily="34" charset="0"/>
                <a:cs typeface="Arial" panose="020B0604020202020204" pitchFamily="34" charset="0"/>
              </a:rPr>
              <a:t>Purchasing, Ordering, </a:t>
            </a:r>
            <a:r>
              <a:rPr lang="en-US" sz="3200" kern="0" dirty="0">
                <a:solidFill>
                  <a:prstClr val="white"/>
                </a:solidFill>
                <a:latin typeface="Arial" panose="020B0604020202020204" pitchFamily="34" charset="0"/>
                <a:cs typeface="Arial" panose="020B0604020202020204" pitchFamily="34" charset="0"/>
              </a:rPr>
              <a:t>and Inventory</a:t>
            </a:r>
          </a:p>
          <a:p>
            <a:pPr defTabSz="914400">
              <a:spcAft>
                <a:spcPts val="600"/>
              </a:spcAft>
            </a:pPr>
            <a:endParaRPr lang="en-US" sz="2000" kern="0" dirty="0" smtClean="0">
              <a:solidFill>
                <a:prstClr val="white"/>
              </a:solidFill>
              <a:latin typeface="Arial" panose="020B0604020202020204" pitchFamily="34" charset="0"/>
              <a:cs typeface="Arial" panose="020B0604020202020204" pitchFamily="34" charset="0"/>
            </a:endParaRP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Operate with a smaller inventory</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Reduce rush ordering for inventory shortages</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Purchase in more optimal patterns</a:t>
            </a:r>
            <a:endParaRPr lang="en-US" sz="1300" kern="0" dirty="0">
              <a:solidFill>
                <a:prstClr val="white"/>
              </a:solidFill>
              <a:latin typeface="Arial" panose="020B0604020202020204" pitchFamily="34" charset="0"/>
              <a:cs typeface="Arial" panose="020B0604020202020204" pitchFamily="34" charset="0"/>
            </a:endParaRPr>
          </a:p>
        </p:txBody>
      </p:sp>
      <p:sp>
        <p:nvSpPr>
          <p:cNvPr id="5"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678074D7-5ECE-4E52-9D41-5C87AC79D707}" type="slidenum">
              <a:rPr kumimoji="0" lang="en-US" sz="1200" b="0" i="0" u="none" strike="noStrike" kern="1200" cap="none" spc="0" normalizeH="0" baseline="0" noProof="0" smtClean="0">
                <a:ln>
                  <a:noFill/>
                </a:ln>
                <a:solidFill>
                  <a:prstClr val="white"/>
                </a:solidFill>
                <a:effectLst/>
                <a:uLnTx/>
                <a:uFillTx/>
                <a:latin typeface="Avenir 95 Black"/>
                <a:ea typeface="+mn-ea"/>
              </a:rPr>
              <a:t>23</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2581"/>
          <a:stretch/>
        </p:blipFill>
        <p:spPr>
          <a:xfrm>
            <a:off x="-23823" y="-228600"/>
            <a:ext cx="4480560" cy="7086600"/>
          </a:xfrm>
          <a:prstGeom prst="rect">
            <a:avLst/>
          </a:prstGeom>
        </p:spPr>
      </p:pic>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Tree>
    <p:extLst>
      <p:ext uri="{BB962C8B-B14F-4D97-AF65-F5344CB8AC3E}">
        <p14:creationId xmlns:p14="http://schemas.microsoft.com/office/powerpoint/2010/main" val="28660986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lvl="0" defTabSz="914400">
              <a:spcAft>
                <a:spcPts val="600"/>
              </a:spcAft>
            </a:pPr>
            <a:r>
              <a:rPr lang="en-US" sz="3200" kern="0" dirty="0" smtClean="0">
                <a:solidFill>
                  <a:prstClr val="white"/>
                </a:solidFill>
                <a:latin typeface="Arial" panose="020B0604020202020204" pitchFamily="34" charset="0"/>
                <a:cs typeface="Arial" panose="020B0604020202020204" pitchFamily="34" charset="0"/>
              </a:rPr>
              <a:t>Fundraising</a:t>
            </a:r>
            <a:endParaRPr lang="en-US" sz="3200" kern="0" dirty="0">
              <a:solidFill>
                <a:prstClr val="white"/>
              </a:solidFill>
              <a:latin typeface="Arial" panose="020B0604020202020204" pitchFamily="34" charset="0"/>
              <a:cs typeface="Arial" panose="020B0604020202020204" pitchFamily="34" charset="0"/>
            </a:endParaRPr>
          </a:p>
          <a:p>
            <a:pPr defTabSz="914400">
              <a:spcAft>
                <a:spcPts val="600"/>
              </a:spcAft>
            </a:pPr>
            <a:endParaRPr lang="en-US" sz="2000" kern="0" dirty="0" smtClean="0">
              <a:solidFill>
                <a:prstClr val="white"/>
              </a:solidFill>
              <a:latin typeface="Arial" panose="020B0604020202020204" pitchFamily="34" charset="0"/>
              <a:cs typeface="Arial" panose="020B0604020202020204" pitchFamily="34" charset="0"/>
            </a:endParaRP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More efficient outreach</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Increased accuracy in donation classification</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Faster correspondence to donors</a:t>
            </a:r>
            <a:endParaRPr lang="en-US" sz="1300" kern="0" dirty="0">
              <a:solidFill>
                <a:prstClr val="white"/>
              </a:solidFill>
              <a:latin typeface="Arial" panose="020B0604020202020204" pitchFamily="34" charset="0"/>
              <a:cs typeface="Arial" panose="020B0604020202020204" pitchFamily="34" charset="0"/>
            </a:endParaRPr>
          </a:p>
        </p:txBody>
      </p:sp>
      <p:sp>
        <p:nvSpPr>
          <p:cNvPr id="5"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678074D7-5ECE-4E52-9D41-5C87AC79D707}" type="slidenum">
              <a:rPr kumimoji="0" lang="en-US" sz="1200" b="0" i="0" u="none" strike="noStrike" kern="1200" cap="none" spc="0" normalizeH="0" baseline="0" noProof="0" smtClean="0">
                <a:ln>
                  <a:noFill/>
                </a:ln>
                <a:solidFill>
                  <a:prstClr val="white"/>
                </a:solidFill>
                <a:effectLst/>
                <a:uLnTx/>
                <a:uFillTx/>
                <a:latin typeface="Avenir 95 Black"/>
                <a:ea typeface="+mn-ea"/>
              </a:rPr>
              <a:t>24</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2581"/>
          <a:stretch/>
        </p:blipFill>
        <p:spPr>
          <a:xfrm>
            <a:off x="-23823" y="-228600"/>
            <a:ext cx="4480560" cy="7086600"/>
          </a:xfrm>
          <a:prstGeom prst="rect">
            <a:avLst/>
          </a:prstGeom>
        </p:spPr>
      </p:pic>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Tree>
    <p:extLst>
      <p:ext uri="{BB962C8B-B14F-4D97-AF65-F5344CB8AC3E}">
        <p14:creationId xmlns:p14="http://schemas.microsoft.com/office/powerpoint/2010/main" val="30861149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defTabSz="914400">
              <a:spcAft>
                <a:spcPts val="600"/>
              </a:spcAft>
            </a:pPr>
            <a:r>
              <a:rPr lang="en-US" sz="3200" kern="0" dirty="0" smtClean="0">
                <a:solidFill>
                  <a:prstClr val="white"/>
                </a:solidFill>
                <a:latin typeface="Arial" panose="020B0604020202020204" pitchFamily="34" charset="0"/>
                <a:cs typeface="Arial" panose="020B0604020202020204" pitchFamily="34" charset="0"/>
              </a:rPr>
              <a:t>Registration and Intake</a:t>
            </a:r>
            <a:endParaRPr lang="en-US" sz="3200" kern="0" dirty="0">
              <a:solidFill>
                <a:prstClr val="white"/>
              </a:solidFill>
              <a:latin typeface="Arial" panose="020B0604020202020204" pitchFamily="34" charset="0"/>
              <a:cs typeface="Arial" panose="020B0604020202020204" pitchFamily="34" charset="0"/>
            </a:endParaRPr>
          </a:p>
          <a:p>
            <a:pPr defTabSz="914400">
              <a:spcAft>
                <a:spcPts val="600"/>
              </a:spcAft>
            </a:pPr>
            <a:endParaRPr lang="en-US" sz="2000" kern="0" dirty="0" smtClean="0">
              <a:solidFill>
                <a:prstClr val="white"/>
              </a:solidFill>
              <a:latin typeface="Arial" panose="020B0604020202020204" pitchFamily="34" charset="0"/>
              <a:cs typeface="Arial" panose="020B0604020202020204" pitchFamily="34" charset="0"/>
            </a:endParaRP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Fewer steps to register a patient, client, or student to receive services</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Improve alignment with eligible services</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Decrease repeated questions</a:t>
            </a:r>
          </a:p>
        </p:txBody>
      </p:sp>
      <p:sp>
        <p:nvSpPr>
          <p:cNvPr id="5"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678074D7-5ECE-4E52-9D41-5C87AC79D707}" type="slidenum">
              <a:rPr kumimoji="0" lang="en-US" sz="1200" b="0" i="0" u="none" strike="noStrike" kern="1200" cap="none" spc="0" normalizeH="0" baseline="0" noProof="0" smtClean="0">
                <a:ln>
                  <a:noFill/>
                </a:ln>
                <a:solidFill>
                  <a:prstClr val="white"/>
                </a:solidFill>
                <a:effectLst/>
                <a:uLnTx/>
                <a:uFillTx/>
                <a:latin typeface="Avenir 95 Black"/>
                <a:ea typeface="+mn-ea"/>
              </a:rPr>
              <a:t>25</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2581"/>
          <a:stretch/>
        </p:blipFill>
        <p:spPr>
          <a:xfrm>
            <a:off x="-23823" y="-228600"/>
            <a:ext cx="4480560" cy="7086600"/>
          </a:xfrm>
          <a:prstGeom prst="rect">
            <a:avLst/>
          </a:prstGeom>
        </p:spPr>
      </p:pic>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Tree>
    <p:extLst>
      <p:ext uri="{BB962C8B-B14F-4D97-AF65-F5344CB8AC3E}">
        <p14:creationId xmlns:p14="http://schemas.microsoft.com/office/powerpoint/2010/main" val="34991265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lvl="0" defTabSz="914400">
              <a:spcAft>
                <a:spcPts val="600"/>
              </a:spcAft>
            </a:pPr>
            <a:r>
              <a:rPr lang="en-US" sz="3200" kern="0" dirty="0" smtClean="0">
                <a:solidFill>
                  <a:prstClr val="white"/>
                </a:solidFill>
                <a:latin typeface="Arial" panose="020B0604020202020204" pitchFamily="34" charset="0"/>
                <a:cs typeface="Arial" panose="020B0604020202020204" pitchFamily="34" charset="0"/>
              </a:rPr>
              <a:t>IT Support</a:t>
            </a:r>
            <a:endParaRPr lang="en-US" sz="3200" kern="0" dirty="0">
              <a:solidFill>
                <a:prstClr val="white"/>
              </a:solidFill>
              <a:latin typeface="Arial" panose="020B0604020202020204" pitchFamily="34" charset="0"/>
              <a:cs typeface="Arial" panose="020B0604020202020204" pitchFamily="34" charset="0"/>
            </a:endParaRPr>
          </a:p>
          <a:p>
            <a:pPr defTabSz="914400">
              <a:spcAft>
                <a:spcPts val="600"/>
              </a:spcAft>
            </a:pPr>
            <a:endParaRPr lang="en-US" sz="2000" kern="0" dirty="0" smtClean="0">
              <a:solidFill>
                <a:prstClr val="white"/>
              </a:solidFill>
              <a:latin typeface="Arial" panose="020B0604020202020204" pitchFamily="34" charset="0"/>
              <a:cs typeface="Arial" panose="020B0604020202020204" pitchFamily="34" charset="0"/>
            </a:endParaRP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Decrease IT support ticket volume</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Alleviate some of the “fire fighting” the team does</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Increased end customer satisfaction</a:t>
            </a:r>
            <a:endParaRPr lang="en-US" sz="1300" kern="0" dirty="0">
              <a:solidFill>
                <a:prstClr val="white"/>
              </a:solidFill>
              <a:latin typeface="Arial" panose="020B0604020202020204" pitchFamily="34" charset="0"/>
              <a:cs typeface="Arial" panose="020B0604020202020204" pitchFamily="34" charset="0"/>
            </a:endParaRPr>
          </a:p>
        </p:txBody>
      </p:sp>
      <p:sp>
        <p:nvSpPr>
          <p:cNvPr id="5"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678074D7-5ECE-4E52-9D41-5C87AC79D707}" type="slidenum">
              <a:rPr kumimoji="0" lang="en-US" sz="1200" b="0" i="0" u="none" strike="noStrike" kern="1200" cap="none" spc="0" normalizeH="0" baseline="0" noProof="0" smtClean="0">
                <a:ln>
                  <a:noFill/>
                </a:ln>
                <a:solidFill>
                  <a:prstClr val="white"/>
                </a:solidFill>
                <a:effectLst/>
                <a:uLnTx/>
                <a:uFillTx/>
                <a:latin typeface="Avenir 95 Black"/>
                <a:ea typeface="+mn-ea"/>
              </a:rPr>
              <a:t>26</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2581"/>
          <a:stretch/>
        </p:blipFill>
        <p:spPr>
          <a:xfrm>
            <a:off x="-23823" y="-215590"/>
            <a:ext cx="4480560" cy="7086600"/>
          </a:xfrm>
          <a:prstGeom prst="rect">
            <a:avLst/>
          </a:prstGeom>
        </p:spPr>
      </p:pic>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Tree>
    <p:extLst>
      <p:ext uri="{BB962C8B-B14F-4D97-AF65-F5344CB8AC3E}">
        <p14:creationId xmlns:p14="http://schemas.microsoft.com/office/powerpoint/2010/main" val="182141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lvl="0" defTabSz="914400">
              <a:spcAft>
                <a:spcPts val="600"/>
              </a:spcAft>
            </a:pPr>
            <a:r>
              <a:rPr lang="en-US" sz="3200" kern="0" dirty="0">
                <a:solidFill>
                  <a:prstClr val="white"/>
                </a:solidFill>
                <a:latin typeface="Arial" panose="020B0604020202020204" pitchFamily="34" charset="0"/>
                <a:cs typeface="Arial" panose="020B0604020202020204" pitchFamily="34" charset="0"/>
              </a:rPr>
              <a:t>But…. The Auditors </a:t>
            </a:r>
            <a:r>
              <a:rPr lang="en-US" sz="3200" kern="0" dirty="0" smtClean="0">
                <a:solidFill>
                  <a:prstClr val="white"/>
                </a:solidFill>
                <a:latin typeface="Arial" panose="020B0604020202020204" pitchFamily="34" charset="0"/>
                <a:cs typeface="Arial" panose="020B0604020202020204" pitchFamily="34" charset="0"/>
              </a:rPr>
              <a:t>Said</a:t>
            </a:r>
            <a:endParaRPr lang="en-US" sz="3200" kern="0"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6"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096C8E68-136C-4D57-A475-84C9E78C41C4}" type="slidenum">
              <a:rPr kumimoji="0" lang="en-US" sz="1200" b="0" i="0" u="none" strike="noStrike" kern="1200" cap="none" spc="0" normalizeH="0" baseline="0" noProof="0" smtClean="0">
                <a:ln>
                  <a:noFill/>
                </a:ln>
                <a:solidFill>
                  <a:prstClr val="white"/>
                </a:solidFill>
                <a:effectLst/>
                <a:uLnTx/>
                <a:uFillTx/>
                <a:latin typeface="Avenir 95 Black"/>
                <a:ea typeface="+mn-ea"/>
              </a:rPr>
              <a:t>27</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990" r="31492"/>
          <a:stretch/>
        </p:blipFill>
        <p:spPr>
          <a:xfrm>
            <a:off x="-10048" y="-2865"/>
            <a:ext cx="4466785" cy="6492875"/>
          </a:xfrm>
          <a:prstGeom prst="rect">
            <a:avLst/>
          </a:prstGeom>
        </p:spPr>
      </p:pic>
    </p:spTree>
    <p:extLst>
      <p:ext uri="{BB962C8B-B14F-4D97-AF65-F5344CB8AC3E}">
        <p14:creationId xmlns:p14="http://schemas.microsoft.com/office/powerpoint/2010/main" val="30032475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lvl="0" defTabSz="914400">
              <a:spcAft>
                <a:spcPts val="600"/>
              </a:spcAft>
            </a:pPr>
            <a:r>
              <a:rPr lang="en-US" sz="3200" kern="0" dirty="0">
                <a:solidFill>
                  <a:prstClr val="white"/>
                </a:solidFill>
                <a:latin typeface="Arial" panose="020B0604020202020204" pitchFamily="34" charset="0"/>
                <a:cs typeface="Arial" panose="020B0604020202020204" pitchFamily="34" charset="0"/>
              </a:rPr>
              <a:t>What is the </a:t>
            </a:r>
            <a:r>
              <a:rPr lang="en-US" sz="3200" kern="0" dirty="0" smtClean="0">
                <a:solidFill>
                  <a:prstClr val="white"/>
                </a:solidFill>
                <a:latin typeface="Arial" panose="020B0604020202020204" pitchFamily="34" charset="0"/>
                <a:cs typeface="Arial" panose="020B0604020202020204" pitchFamily="34" charset="0"/>
              </a:rPr>
              <a:t>Purpose </a:t>
            </a:r>
            <a:r>
              <a:rPr lang="en-US" sz="3200" kern="0" dirty="0">
                <a:solidFill>
                  <a:prstClr val="white"/>
                </a:solidFill>
                <a:latin typeface="Arial" panose="020B0604020202020204" pitchFamily="34" charset="0"/>
                <a:cs typeface="Arial" panose="020B0604020202020204" pitchFamily="34" charset="0"/>
              </a:rPr>
              <a:t>of </a:t>
            </a:r>
            <a:r>
              <a:rPr lang="en-US" sz="3200" kern="0" dirty="0" smtClean="0">
                <a:solidFill>
                  <a:prstClr val="white"/>
                </a:solidFill>
                <a:latin typeface="Arial" panose="020B0604020202020204" pitchFamily="34" charset="0"/>
                <a:cs typeface="Arial" panose="020B0604020202020204" pitchFamily="34" charset="0"/>
              </a:rPr>
              <a:t>Internal Controls</a:t>
            </a:r>
            <a:r>
              <a:rPr lang="en-US" sz="3200" kern="0" dirty="0">
                <a:solidFill>
                  <a:prstClr val="white"/>
                </a:solidFill>
                <a:latin typeface="Arial" panose="020B0604020202020204" pitchFamily="34" charset="0"/>
                <a:cs typeface="Arial" panose="020B0604020202020204" pitchFamily="34" charset="0"/>
              </a:rPr>
              <a:t>?</a:t>
            </a:r>
          </a:p>
          <a:p>
            <a:pPr defTabSz="914400">
              <a:spcAft>
                <a:spcPts val="600"/>
              </a:spcAft>
            </a:pPr>
            <a:endParaRPr lang="en-US" sz="2000" kern="0" dirty="0" smtClean="0">
              <a:solidFill>
                <a:prstClr val="white"/>
              </a:solidFill>
              <a:latin typeface="Arial" panose="020B0604020202020204" pitchFamily="34" charset="0"/>
              <a:cs typeface="Arial" panose="020B0604020202020204" pitchFamily="34" charset="0"/>
            </a:endParaRP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Safeguard assets</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Reliability </a:t>
            </a:r>
            <a:r>
              <a:rPr lang="en-US" sz="2000" kern="0" dirty="0">
                <a:solidFill>
                  <a:prstClr val="white"/>
                </a:solidFill>
                <a:latin typeface="Arial" panose="020B0604020202020204" pitchFamily="34" charset="0"/>
                <a:cs typeface="Arial" panose="020B0604020202020204" pitchFamily="34" charset="0"/>
              </a:rPr>
              <a:t>and integrity of financial information</a:t>
            </a: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Compliance with laws and regulations</a:t>
            </a: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Efficient and effective operations</a:t>
            </a:r>
          </a:p>
        </p:txBody>
      </p:sp>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10B7DB77-6060-4458-8408-075E05A38EA3}" type="slidenum">
              <a:rPr kumimoji="0" lang="en-US" sz="1200" b="0" i="0" u="none" strike="noStrike" kern="1200" cap="none" spc="0" normalizeH="0" baseline="0" noProof="0" smtClean="0">
                <a:ln>
                  <a:noFill/>
                </a:ln>
                <a:solidFill>
                  <a:prstClr val="white"/>
                </a:solidFill>
                <a:effectLst/>
                <a:uLnTx/>
                <a:uFillTx/>
                <a:latin typeface="Avenir 95 Black"/>
                <a:ea typeface="+mn-ea"/>
              </a:rPr>
              <a:t>28</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7697" r="36421"/>
          <a:stretch/>
        </p:blipFill>
        <p:spPr>
          <a:xfrm>
            <a:off x="-9832" y="1"/>
            <a:ext cx="4466569" cy="6490010"/>
          </a:xfrm>
          <a:prstGeom prst="rect">
            <a:avLst/>
          </a:prstGeom>
        </p:spPr>
      </p:pic>
    </p:spTree>
    <p:extLst>
      <p:ext uri="{BB962C8B-B14F-4D97-AF65-F5344CB8AC3E}">
        <p14:creationId xmlns:p14="http://schemas.microsoft.com/office/powerpoint/2010/main" val="22574448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defTabSz="914400">
              <a:spcAft>
                <a:spcPts val="600"/>
              </a:spcAft>
            </a:pPr>
            <a:r>
              <a:rPr lang="en-US" sz="3200" kern="0" dirty="0">
                <a:solidFill>
                  <a:prstClr val="white"/>
                </a:solidFill>
                <a:latin typeface="Arial" panose="020B0604020202020204" pitchFamily="34" charset="0"/>
                <a:cs typeface="Arial" panose="020B0604020202020204" pitchFamily="34" charset="0"/>
              </a:rPr>
              <a:t>Everyday </a:t>
            </a:r>
            <a:r>
              <a:rPr lang="en-US" sz="3200" kern="0" dirty="0" smtClean="0">
                <a:solidFill>
                  <a:prstClr val="white"/>
                </a:solidFill>
                <a:latin typeface="Arial" panose="020B0604020202020204" pitchFamily="34" charset="0"/>
                <a:cs typeface="Arial" panose="020B0604020202020204" pitchFamily="34" charset="0"/>
              </a:rPr>
              <a:t>Examples </a:t>
            </a:r>
            <a:r>
              <a:rPr lang="en-US" sz="3200" kern="0" dirty="0">
                <a:solidFill>
                  <a:prstClr val="white"/>
                </a:solidFill>
                <a:latin typeface="Arial" panose="020B0604020202020204" pitchFamily="34" charset="0"/>
                <a:cs typeface="Arial" panose="020B0604020202020204" pitchFamily="34" charset="0"/>
              </a:rPr>
              <a:t>of </a:t>
            </a:r>
            <a:r>
              <a:rPr lang="en-US" sz="3200" kern="0" dirty="0" smtClean="0">
                <a:solidFill>
                  <a:prstClr val="white"/>
                </a:solidFill>
                <a:latin typeface="Arial" panose="020B0604020202020204" pitchFamily="34" charset="0"/>
                <a:cs typeface="Arial" panose="020B0604020202020204" pitchFamily="34" charset="0"/>
              </a:rPr>
              <a:t>Internal Control</a:t>
            </a:r>
            <a:endParaRPr lang="en-US" sz="3200" kern="0"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6"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21A25CA1-2366-42CA-BA82-0CD1F6CB8571}" type="slidenum">
              <a:rPr kumimoji="0" lang="en-US" sz="1200" b="0" i="0" u="none" strike="noStrike" kern="1200" cap="none" spc="0" normalizeH="0" baseline="0" noProof="0" smtClean="0">
                <a:ln>
                  <a:noFill/>
                </a:ln>
                <a:solidFill>
                  <a:prstClr val="white"/>
                </a:solidFill>
                <a:effectLst/>
                <a:uLnTx/>
                <a:uFillTx/>
                <a:latin typeface="Avenir 95 Black"/>
                <a:ea typeface="+mn-ea"/>
              </a:rPr>
              <a:t>29</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550" r="22859"/>
          <a:stretch/>
        </p:blipFill>
        <p:spPr>
          <a:xfrm>
            <a:off x="-9832" y="0"/>
            <a:ext cx="4466569" cy="6490010"/>
          </a:xfrm>
          <a:prstGeom prst="rect">
            <a:avLst/>
          </a:prstGeom>
        </p:spPr>
      </p:pic>
    </p:spTree>
    <p:extLst>
      <p:ext uri="{BB962C8B-B14F-4D97-AF65-F5344CB8AC3E}">
        <p14:creationId xmlns:p14="http://schemas.microsoft.com/office/powerpoint/2010/main" val="42793074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26"/>
          <a:stretch/>
        </p:blipFill>
        <p:spPr>
          <a:xfrm>
            <a:off x="0" y="0"/>
            <a:ext cx="4461874" cy="6805512"/>
          </a:xfrm>
          <a:prstGeom prst="rect">
            <a:avLst/>
          </a:prstGeom>
        </p:spPr>
      </p:pic>
      <p:sp>
        <p:nvSpPr>
          <p:cNvPr id="9" name="Rectangle 8"/>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6"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92C883CE-1780-43FA-9E41-4C05358AB7AC}" type="slidenum">
              <a:rPr lang="en-US" smtClean="0">
                <a:solidFill>
                  <a:prstClr val="white"/>
                </a:solidFill>
              </a:rPr>
              <a:pPr>
                <a:defRPr/>
              </a:pPr>
              <a:t>3</a:t>
            </a:fld>
            <a:endParaRPr lang="en-US" dirty="0">
              <a:solidFill>
                <a:prstClr val="white"/>
              </a:solidFill>
            </a:endParaRPr>
          </a:p>
        </p:txBody>
      </p:sp>
      <p:sp>
        <p:nvSpPr>
          <p:cNvPr id="7" name="Rectangle 6"/>
          <p:cNvSpPr/>
          <p:nvPr/>
        </p:nvSpPr>
        <p:spPr>
          <a:xfrm>
            <a:off x="4572000" y="0"/>
            <a:ext cx="4572000" cy="6871010"/>
          </a:xfrm>
          <a:prstGeom prst="rect">
            <a:avLst/>
          </a:prstGeom>
          <a:solidFill>
            <a:srgbClr val="AC001B"/>
          </a:solidFill>
          <a:ln w="25400" cap="flat" cmpd="sng" algn="ctr">
            <a:noFill/>
            <a:prstDash val="solid"/>
          </a:ln>
          <a:effectLst/>
        </p:spPr>
        <p:txBody>
          <a:bodyPr lIns="457200" rIns="411480" rtlCol="0" anchor="ctr"/>
          <a:lstStyle/>
          <a:p>
            <a:pPr lvl="0" fontAlgn="auto">
              <a:spcBef>
                <a:spcPts val="0"/>
              </a:spcBef>
              <a:spcAft>
                <a:spcPts val="0"/>
              </a:spcAft>
            </a:pPr>
            <a:r>
              <a:rPr lang="en-US" sz="3600" kern="0" dirty="0" smtClean="0">
                <a:solidFill>
                  <a:prstClr val="white"/>
                </a:solidFill>
                <a:latin typeface="Arial" panose="020B0604020202020204" pitchFamily="34" charset="0"/>
                <a:cs typeface="Arial" panose="020B0604020202020204" pitchFamily="34" charset="0"/>
              </a:rPr>
              <a:t>Objectives</a:t>
            </a:r>
          </a:p>
          <a:p>
            <a:pPr marL="342900" lvl="0" indent="-342900" fontAlgn="auto">
              <a:spcBef>
                <a:spcPts val="0"/>
              </a:spcBef>
              <a:spcAft>
                <a:spcPts val="0"/>
              </a:spcAft>
              <a:buFont typeface="Arial" panose="020B0604020202020204" pitchFamily="34" charset="0"/>
              <a:buChar char="•"/>
            </a:pPr>
            <a:endParaRPr lang="en-US" sz="2000" kern="0" dirty="0">
              <a:solidFill>
                <a:prstClr val="white"/>
              </a:solidFill>
            </a:endParaRPr>
          </a:p>
          <a:p>
            <a:pPr marL="342900" lvl="0" indent="-342900" fontAlgn="auto">
              <a:spcBef>
                <a:spcPts val="0"/>
              </a:spcBef>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Identify </a:t>
            </a:r>
            <a:r>
              <a:rPr lang="en-US" sz="2000" kern="0" dirty="0">
                <a:solidFill>
                  <a:prstClr val="white"/>
                </a:solidFill>
                <a:latin typeface="Arial" panose="020B0604020202020204" pitchFamily="34" charset="0"/>
                <a:cs typeface="Arial" panose="020B0604020202020204" pitchFamily="34" charset="0"/>
              </a:rPr>
              <a:t>signs of process improvement needs within their own organization</a:t>
            </a:r>
          </a:p>
          <a:p>
            <a:pPr marL="342900" lvl="0" indent="-342900" fontAlgn="auto">
              <a:spcBef>
                <a:spcPts val="0"/>
              </a:spcBef>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Gain </a:t>
            </a:r>
            <a:r>
              <a:rPr lang="en-US" sz="2000" kern="0" dirty="0">
                <a:solidFill>
                  <a:prstClr val="white"/>
                </a:solidFill>
                <a:latin typeface="Arial" panose="020B0604020202020204" pitchFamily="34" charset="0"/>
                <a:cs typeface="Arial" panose="020B0604020202020204" pitchFamily="34" charset="0"/>
              </a:rPr>
              <a:t>awareness of process improvement </a:t>
            </a:r>
            <a:r>
              <a:rPr lang="en-US" sz="2000" kern="0" dirty="0" smtClean="0">
                <a:solidFill>
                  <a:prstClr val="white"/>
                </a:solidFill>
                <a:latin typeface="Arial" panose="020B0604020202020204" pitchFamily="34" charset="0"/>
                <a:cs typeface="Arial" panose="020B0604020202020204" pitchFamily="34" charset="0"/>
              </a:rPr>
              <a:t>tools, techniques and benefits</a:t>
            </a:r>
            <a:endParaRPr lang="en-US" sz="2000" kern="0" dirty="0">
              <a:solidFill>
                <a:prstClr val="white"/>
              </a:solidFill>
              <a:latin typeface="Arial" panose="020B0604020202020204" pitchFamily="34" charset="0"/>
              <a:cs typeface="Arial" panose="020B0604020202020204" pitchFamily="34" charset="0"/>
            </a:endParaRPr>
          </a:p>
          <a:p>
            <a:pPr marL="342900" lvl="0" indent="-342900" fontAlgn="auto">
              <a:spcBef>
                <a:spcPts val="0"/>
              </a:spcBef>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Understand how to design improvements with internal controls in mind</a:t>
            </a:r>
          </a:p>
          <a:p>
            <a:pPr marL="342900" lvl="0" indent="-342900" fontAlgn="auto">
              <a:spcBef>
                <a:spcPts val="0"/>
              </a:spcBef>
              <a:spcAft>
                <a:spcPts val="600"/>
              </a:spcAft>
              <a:buFont typeface="Arial" panose="020B0604020202020204" pitchFamily="34" charset="0"/>
              <a:buChar char="•"/>
            </a:pPr>
            <a:endParaRPr lang="en-US" sz="2000" kern="0" dirty="0">
              <a:solidFill>
                <a:prstClr val="white"/>
              </a:solidFill>
              <a:latin typeface="Arial" panose="020B0604020202020204" pitchFamily="34" charset="0"/>
              <a:cs typeface="Arial" panose="020B0604020202020204" pitchFamily="34" charset="0"/>
            </a:endParaRPr>
          </a:p>
        </p:txBody>
      </p:sp>
      <p:sp>
        <p:nvSpPr>
          <p:cNvPr id="8" name="Slide Number Placeholder 3"/>
          <p:cNvSpPr txBox="1">
            <a:spLocks/>
          </p:cNvSpPr>
          <p:nvPr/>
        </p:nvSpPr>
        <p:spPr>
          <a:xfrm>
            <a:off x="8502070" y="6499380"/>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1C5B9D7D-41D3-4284-AE28-F545ABF29EC3}" type="slidenum">
              <a:rPr kumimoji="0" lang="en-US" sz="1200" b="0" i="0" u="none" strike="noStrike" kern="1200" cap="none" spc="0" normalizeH="0" baseline="0" noProof="0" smtClean="0">
                <a:ln>
                  <a:noFill/>
                </a:ln>
                <a:solidFill>
                  <a:prstClr val="white"/>
                </a:solidFill>
                <a:effectLst/>
                <a:uLnTx/>
                <a:uFillTx/>
                <a:latin typeface="Avenir 95 Black"/>
                <a:ea typeface="+mn-ea"/>
              </a:rPr>
              <a:t>3</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spTree>
    <p:extLst>
      <p:ext uri="{BB962C8B-B14F-4D97-AF65-F5344CB8AC3E}">
        <p14:creationId xmlns:p14="http://schemas.microsoft.com/office/powerpoint/2010/main" val="14048161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COSO Framework</a:t>
            </a:r>
            <a:endParaRPr lang="en-US" dirty="0"/>
          </a:p>
        </p:txBody>
      </p:sp>
      <p:sp>
        <p:nvSpPr>
          <p:cNvPr id="5" name="Rectangle 4"/>
          <p:cNvSpPr/>
          <p:nvPr/>
        </p:nvSpPr>
        <p:spPr>
          <a:xfrm>
            <a:off x="4572000" y="6490010"/>
            <a:ext cx="4572000" cy="381000"/>
          </a:xfrm>
          <a:prstGeom prst="rect">
            <a:avLst/>
          </a:prstGeom>
          <a:solidFill>
            <a:srgbClr val="AC001B"/>
          </a:solidFill>
          <a:ln w="25400" cap="flat" cmpd="sng" algn="ctr">
            <a:noFill/>
            <a:prstDash val="solid"/>
          </a:ln>
          <a:effectLst/>
        </p:spPr>
        <p:txBody>
          <a:bodyPr lIns="457200" rIns="274320" rtlCol="0" anchor="ctr"/>
          <a:lstStyle/>
          <a:p>
            <a:pPr marL="285750" indent="-285750" defTabSz="914400">
              <a:spcAft>
                <a:spcPts val="1000"/>
              </a:spcAft>
              <a:buFont typeface="Arial" panose="020B0604020202020204" pitchFamily="34" charset="0"/>
              <a:buChar char="•"/>
            </a:pPr>
            <a:endParaRPr lang="en-US" sz="1600" kern="0" dirty="0" smtClean="0">
              <a:solidFill>
                <a:prstClr val="white"/>
              </a:solidFill>
              <a:latin typeface="Arial" panose="020B0604020202020204" pitchFamily="34" charset="0"/>
              <a:ea typeface="Geneva" charset="-128"/>
              <a:cs typeface="Arial" panose="020B0604020202020204" pitchFamily="34" charset="0"/>
            </a:endParaRPr>
          </a:p>
        </p:txBody>
      </p:sp>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681DC958-64F0-4C14-88AF-26512D37A404}" type="slidenum">
              <a:rPr kumimoji="0" lang="en-US" sz="1200" b="0" i="0" u="none" strike="noStrike" kern="1200" cap="none" spc="0" normalizeH="0" baseline="0" noProof="0" smtClean="0">
                <a:ln>
                  <a:noFill/>
                </a:ln>
                <a:solidFill>
                  <a:prstClr val="white"/>
                </a:solidFill>
                <a:effectLst/>
                <a:uLnTx/>
                <a:uFillTx/>
                <a:latin typeface="Avenir 95 Black"/>
                <a:ea typeface="+mn-ea"/>
              </a:rPr>
              <a:t>30</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sp>
        <p:nvSpPr>
          <p:cNvPr id="8" name="Isosceles Triangle 7"/>
          <p:cNvSpPr/>
          <p:nvPr/>
        </p:nvSpPr>
        <p:spPr>
          <a:xfrm>
            <a:off x="1762695" y="1373557"/>
            <a:ext cx="5486400" cy="4572000"/>
          </a:xfrm>
          <a:prstGeom prst="triangle">
            <a:avLst/>
          </a:prstGeom>
          <a:solidFill>
            <a:srgbClr val="AC00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p:nvSpPr>
        <p:spPr>
          <a:xfrm>
            <a:off x="2448495" y="1373557"/>
            <a:ext cx="4114800" cy="3429000"/>
          </a:xfrm>
          <a:prstGeom prst="triangle">
            <a:avLst/>
          </a:prstGeom>
          <a:solidFill>
            <a:srgbClr val="EB7F1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0"/>
          <p:cNvSpPr/>
          <p:nvPr/>
        </p:nvSpPr>
        <p:spPr>
          <a:xfrm>
            <a:off x="3134295" y="1373557"/>
            <a:ext cx="2743200" cy="2286000"/>
          </a:xfrm>
          <a:prstGeom prst="triangle">
            <a:avLst/>
          </a:prstGeom>
          <a:solidFill>
            <a:srgbClr val="9192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Isosceles Triangle 11"/>
          <p:cNvSpPr/>
          <p:nvPr/>
        </p:nvSpPr>
        <p:spPr>
          <a:xfrm>
            <a:off x="3820095" y="1373557"/>
            <a:ext cx="1371600" cy="1143000"/>
          </a:xfrm>
          <a:prstGeom prst="triangle">
            <a:avLst/>
          </a:prstGeom>
          <a:solidFill>
            <a:srgbClr val="4D4D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184203" y="1785894"/>
            <a:ext cx="2643384" cy="100289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latin typeface="Arial" panose="020B0604020202020204" pitchFamily="34" charset="0"/>
                <a:cs typeface="Arial" panose="020B0604020202020204" pitchFamily="34" charset="0"/>
              </a:rPr>
              <a:t>monitoring</a:t>
            </a:r>
            <a:endParaRPr lang="en-US" sz="1400" dirty="0">
              <a:latin typeface="Arial" panose="020B0604020202020204" pitchFamily="34" charset="0"/>
              <a:cs typeface="Arial" panose="020B0604020202020204" pitchFamily="34" charset="0"/>
            </a:endParaRPr>
          </a:p>
        </p:txBody>
      </p:sp>
      <p:sp>
        <p:nvSpPr>
          <p:cNvPr id="14" name="Rectangle 13"/>
          <p:cNvSpPr/>
          <p:nvPr/>
        </p:nvSpPr>
        <p:spPr>
          <a:xfrm>
            <a:off x="3234111" y="2927164"/>
            <a:ext cx="2643384" cy="100289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latin typeface="Arial" panose="020B0604020202020204" pitchFamily="34" charset="0"/>
                <a:cs typeface="Arial" panose="020B0604020202020204" pitchFamily="34" charset="0"/>
              </a:rPr>
              <a:t>control activities</a:t>
            </a:r>
            <a:endParaRPr lang="en-US" sz="1400" dirty="0">
              <a:latin typeface="Arial" panose="020B0604020202020204" pitchFamily="34" charset="0"/>
              <a:cs typeface="Arial" panose="020B0604020202020204" pitchFamily="34" charset="0"/>
            </a:endParaRPr>
          </a:p>
        </p:txBody>
      </p:sp>
      <p:sp>
        <p:nvSpPr>
          <p:cNvPr id="15" name="Rectangle 14"/>
          <p:cNvSpPr/>
          <p:nvPr/>
        </p:nvSpPr>
        <p:spPr>
          <a:xfrm>
            <a:off x="3184203" y="4068434"/>
            <a:ext cx="2643384" cy="100289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latin typeface="Arial" panose="020B0604020202020204" pitchFamily="34" charset="0"/>
                <a:cs typeface="Arial" panose="020B0604020202020204" pitchFamily="34" charset="0"/>
              </a:rPr>
              <a:t>risk assessment</a:t>
            </a:r>
            <a:endParaRPr lang="en-US" sz="1400" dirty="0">
              <a:latin typeface="Arial" panose="020B0604020202020204" pitchFamily="34" charset="0"/>
              <a:cs typeface="Arial" panose="020B0604020202020204" pitchFamily="34" charset="0"/>
            </a:endParaRPr>
          </a:p>
        </p:txBody>
      </p:sp>
      <p:sp>
        <p:nvSpPr>
          <p:cNvPr id="16" name="Rectangle 15"/>
          <p:cNvSpPr/>
          <p:nvPr/>
        </p:nvSpPr>
        <p:spPr>
          <a:xfrm>
            <a:off x="3184203" y="5147106"/>
            <a:ext cx="2643384" cy="100289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latin typeface="Arial" panose="020B0604020202020204" pitchFamily="34" charset="0"/>
                <a:cs typeface="Arial" panose="020B0604020202020204" pitchFamily="34" charset="0"/>
              </a:rPr>
              <a:t>control environment</a:t>
            </a:r>
            <a:endParaRPr lang="en-US" sz="1400" dirty="0">
              <a:latin typeface="Arial" panose="020B0604020202020204" pitchFamily="34" charset="0"/>
              <a:cs typeface="Arial" panose="020B0604020202020204" pitchFamily="34" charset="0"/>
            </a:endParaRPr>
          </a:p>
        </p:txBody>
      </p:sp>
      <p:cxnSp>
        <p:nvCxnSpPr>
          <p:cNvPr id="18" name="Straight Arrow Connector 17"/>
          <p:cNvCxnSpPr/>
          <p:nvPr/>
        </p:nvCxnSpPr>
        <p:spPr>
          <a:xfrm flipH="1">
            <a:off x="1754333" y="1916373"/>
            <a:ext cx="1994237" cy="3192842"/>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22" name="Rectangle 21"/>
          <p:cNvSpPr/>
          <p:nvPr/>
        </p:nvSpPr>
        <p:spPr>
          <a:xfrm>
            <a:off x="1120538" y="2116204"/>
            <a:ext cx="2062581" cy="9718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Arial" panose="020B0604020202020204" pitchFamily="34" charset="0"/>
                <a:cs typeface="Arial" panose="020B0604020202020204" pitchFamily="34" charset="0"/>
              </a:rPr>
              <a:t>information &amp; communication</a:t>
            </a:r>
            <a:endParaRPr lang="en-U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41040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defTabSz="914400">
              <a:spcAft>
                <a:spcPts val="600"/>
              </a:spcAft>
            </a:pPr>
            <a:r>
              <a:rPr lang="en-US" sz="3200" kern="0" dirty="0">
                <a:solidFill>
                  <a:prstClr val="white"/>
                </a:solidFill>
                <a:latin typeface="Arial"/>
                <a:cs typeface="Arial" panose="020B0604020202020204" pitchFamily="34" charset="0"/>
              </a:rPr>
              <a:t>Control Environment</a:t>
            </a:r>
          </a:p>
          <a:p>
            <a:pPr defTabSz="914400">
              <a:spcAft>
                <a:spcPts val="600"/>
              </a:spcAft>
            </a:pPr>
            <a:endParaRPr lang="en-US" sz="2000" kern="0" dirty="0">
              <a:solidFill>
                <a:prstClr val="white"/>
              </a:solidFill>
              <a:latin typeface="Arial" panose="020B0604020202020204" pitchFamily="34" charset="0"/>
              <a:cs typeface="Arial" panose="020B0604020202020204" pitchFamily="34" charset="0"/>
            </a:endParaRPr>
          </a:p>
          <a:p>
            <a:pPr defTabSz="914400">
              <a:spcAft>
                <a:spcPts val="600"/>
              </a:spcAft>
            </a:pPr>
            <a:r>
              <a:rPr lang="en-US" sz="2000" kern="0" dirty="0">
                <a:solidFill>
                  <a:prstClr val="white"/>
                </a:solidFill>
                <a:latin typeface="Arial" panose="020B0604020202020204" pitchFamily="34" charset="0"/>
                <a:cs typeface="Arial" panose="020B0604020202020204" pitchFamily="34" charset="0"/>
              </a:rPr>
              <a:t>Tone at the Top</a:t>
            </a:r>
          </a:p>
        </p:txBody>
      </p:sp>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1405327E-46BE-4C18-AFCC-6D4EEC5B303A}" type="slidenum">
              <a:rPr kumimoji="0" lang="en-US" sz="1200" b="0" i="0" u="none" strike="noStrike" kern="1200" cap="none" spc="0" normalizeH="0" baseline="0" noProof="0" smtClean="0">
                <a:ln>
                  <a:noFill/>
                </a:ln>
                <a:solidFill>
                  <a:prstClr val="white"/>
                </a:solidFill>
                <a:effectLst/>
                <a:uLnTx/>
                <a:uFillTx/>
                <a:latin typeface="Avenir 95 Black"/>
                <a:ea typeface="+mn-ea"/>
              </a:rPr>
              <a:t>31</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1393" r="22710"/>
          <a:stretch/>
        </p:blipFill>
        <p:spPr>
          <a:xfrm>
            <a:off x="-9833" y="-2865"/>
            <a:ext cx="4466569" cy="6492875"/>
          </a:xfrm>
          <a:prstGeom prst="rect">
            <a:avLst/>
          </a:prstGeom>
        </p:spPr>
      </p:pic>
    </p:spTree>
    <p:extLst>
      <p:ext uri="{BB962C8B-B14F-4D97-AF65-F5344CB8AC3E}">
        <p14:creationId xmlns:p14="http://schemas.microsoft.com/office/powerpoint/2010/main" val="33510012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lvl="0" defTabSz="914400">
              <a:spcAft>
                <a:spcPts val="600"/>
              </a:spcAft>
            </a:pPr>
            <a:r>
              <a:rPr lang="en-US" sz="3200" kern="0" dirty="0">
                <a:solidFill>
                  <a:prstClr val="white"/>
                </a:solidFill>
                <a:cs typeface="Arial" panose="020B0604020202020204" pitchFamily="34" charset="0"/>
              </a:rPr>
              <a:t>Risk </a:t>
            </a:r>
            <a:r>
              <a:rPr lang="en-US" sz="3200" kern="0" dirty="0" smtClean="0">
                <a:solidFill>
                  <a:prstClr val="white"/>
                </a:solidFill>
                <a:cs typeface="Arial" panose="020B0604020202020204" pitchFamily="34" charset="0"/>
              </a:rPr>
              <a:t>Assessment</a:t>
            </a:r>
            <a:endParaRPr lang="en-US" sz="3200" kern="0" dirty="0">
              <a:solidFill>
                <a:prstClr val="white"/>
              </a:solidFill>
              <a:latin typeface="Arial" panose="020B0604020202020204" pitchFamily="34" charset="0"/>
              <a:cs typeface="Arial" panose="020B0604020202020204" pitchFamily="34" charset="0"/>
            </a:endParaRPr>
          </a:p>
          <a:p>
            <a:pPr lvl="0" defTabSz="914400">
              <a:spcAft>
                <a:spcPts val="600"/>
              </a:spcAft>
            </a:pPr>
            <a:endParaRPr lang="en-US" sz="2000" kern="0" dirty="0">
              <a:solidFill>
                <a:prstClr val="white"/>
              </a:solidFill>
              <a:latin typeface="Arial" panose="020B0604020202020204" pitchFamily="34" charset="0"/>
              <a:cs typeface="Arial" panose="020B0604020202020204" pitchFamily="34" charset="0"/>
            </a:endParaRPr>
          </a:p>
          <a:p>
            <a:pPr marL="285750" lvl="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Identification </a:t>
            </a:r>
            <a:r>
              <a:rPr lang="en-US" sz="2000" kern="0" dirty="0">
                <a:solidFill>
                  <a:prstClr val="white"/>
                </a:solidFill>
                <a:latin typeface="Arial" panose="020B0604020202020204" pitchFamily="34" charset="0"/>
                <a:cs typeface="Arial" panose="020B0604020202020204" pitchFamily="34" charset="0"/>
              </a:rPr>
              <a:t>and analysis of risks to the achievement of business </a:t>
            </a:r>
            <a:r>
              <a:rPr lang="en-US" sz="2000" kern="0" dirty="0" smtClean="0">
                <a:solidFill>
                  <a:prstClr val="white"/>
                </a:solidFill>
                <a:latin typeface="Arial" panose="020B0604020202020204" pitchFamily="34" charset="0"/>
                <a:cs typeface="Arial" panose="020B0604020202020204" pitchFamily="34" charset="0"/>
              </a:rPr>
              <a:t>objectives</a:t>
            </a:r>
          </a:p>
          <a:p>
            <a:pPr marL="285750" lvl="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F</a:t>
            </a:r>
            <a:r>
              <a:rPr lang="en-US" sz="2000" kern="0" dirty="0" smtClean="0">
                <a:solidFill>
                  <a:prstClr val="white"/>
                </a:solidFill>
                <a:latin typeface="Arial" panose="020B0604020202020204" pitchFamily="34" charset="0"/>
                <a:cs typeface="Arial" panose="020B0604020202020204" pitchFamily="34" charset="0"/>
              </a:rPr>
              <a:t>orms </a:t>
            </a:r>
            <a:r>
              <a:rPr lang="en-US" sz="2000" kern="0" dirty="0">
                <a:solidFill>
                  <a:prstClr val="white"/>
                </a:solidFill>
                <a:latin typeface="Arial" panose="020B0604020202020204" pitchFamily="34" charset="0"/>
                <a:cs typeface="Arial" panose="020B0604020202020204" pitchFamily="34" charset="0"/>
              </a:rPr>
              <a:t>a basis for determining how risks should be </a:t>
            </a:r>
            <a:r>
              <a:rPr lang="en-US" sz="2000" kern="0" dirty="0" smtClean="0">
                <a:solidFill>
                  <a:prstClr val="white"/>
                </a:solidFill>
                <a:latin typeface="Arial" panose="020B0604020202020204" pitchFamily="34" charset="0"/>
                <a:cs typeface="Arial" panose="020B0604020202020204" pitchFamily="34" charset="0"/>
              </a:rPr>
              <a:t>managed</a:t>
            </a:r>
            <a:endParaRPr lang="en-US" sz="2000" kern="0" dirty="0">
              <a:solidFill>
                <a:prstClr val="white"/>
              </a:solidFill>
              <a:latin typeface="Arial" panose="020B0604020202020204" pitchFamily="34" charset="0"/>
              <a:cs typeface="Arial" panose="020B0604020202020204" pitchFamily="34" charset="0"/>
            </a:endParaRPr>
          </a:p>
        </p:txBody>
      </p:sp>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65FF787D-5ECA-40DD-AD8A-C279C671095D}" type="slidenum">
              <a:rPr kumimoji="0" lang="en-US" sz="1200" b="0" i="0" u="none" strike="noStrike" kern="1200" cap="none" spc="0" normalizeH="0" baseline="0" noProof="0" smtClean="0">
                <a:ln>
                  <a:noFill/>
                </a:ln>
                <a:solidFill>
                  <a:prstClr val="white"/>
                </a:solidFill>
                <a:effectLst/>
                <a:uLnTx/>
                <a:uFillTx/>
                <a:latin typeface="Avenir 95 Black"/>
                <a:ea typeface="+mn-ea"/>
              </a:rPr>
              <a:t>32</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54136"/>
          <a:stretch/>
        </p:blipFill>
        <p:spPr>
          <a:xfrm flipH="1">
            <a:off x="-10049" y="0"/>
            <a:ext cx="4466785" cy="6492875"/>
          </a:xfrm>
          <a:prstGeom prst="rect">
            <a:avLst/>
          </a:prstGeom>
        </p:spPr>
      </p:pic>
    </p:spTree>
    <p:extLst>
      <p:ext uri="{BB962C8B-B14F-4D97-AF65-F5344CB8AC3E}">
        <p14:creationId xmlns:p14="http://schemas.microsoft.com/office/powerpoint/2010/main" val="18520229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012"/>
          <a:stretch/>
        </p:blipFill>
        <p:spPr>
          <a:xfrm>
            <a:off x="-9832" y="-1"/>
            <a:ext cx="9153832" cy="6492875"/>
          </a:xfrm>
          <a:prstGeom prst="rect">
            <a:avLst/>
          </a:prstGeom>
        </p:spPr>
      </p:pic>
      <p:sp>
        <p:nvSpPr>
          <p:cNvPr id="5" name="Title 1"/>
          <p:cNvSpPr txBox="1">
            <a:spLocks/>
          </p:cNvSpPr>
          <p:nvPr/>
        </p:nvSpPr>
        <p:spPr>
          <a:xfrm>
            <a:off x="804863" y="713232"/>
            <a:ext cx="7878762" cy="612775"/>
          </a:xfrm>
          <a:prstGeom prst="rect">
            <a:avLst/>
          </a:prstGeom>
        </p:spPr>
        <p:txBody>
          <a:bodyPr/>
          <a:lstStyle>
            <a:lvl1pPr algn="l" defTabSz="457200" rtl="0" eaLnBrk="1" latinLnBrk="0" hangingPunct="1">
              <a:spcBef>
                <a:spcPct val="0"/>
              </a:spcBef>
              <a:buNone/>
              <a:defRPr sz="2600" b="0" i="0" kern="1200" cap="all">
                <a:solidFill>
                  <a:schemeClr val="tx1"/>
                </a:solidFill>
                <a:latin typeface="Avenir 65 Medium"/>
                <a:ea typeface="+mj-ea"/>
                <a:cs typeface="Avenir 65 Medium"/>
              </a:defRPr>
            </a:lvl1pPr>
          </a:lstStyle>
          <a:p>
            <a:pPr>
              <a:defRPr/>
            </a:pPr>
            <a:r>
              <a:rPr lang="en-US" sz="3600" cap="none" dirty="0" smtClean="0">
                <a:solidFill>
                  <a:srgbClr val="AC001B"/>
                </a:solidFill>
              </a:rPr>
              <a:t>Polling Question #2</a:t>
            </a:r>
            <a:endParaRPr lang="en-US" sz="3600" cap="none" dirty="0">
              <a:solidFill>
                <a:srgbClr val="AC001B"/>
              </a:solidFill>
            </a:endParaRPr>
          </a:p>
        </p:txBody>
      </p:sp>
      <p:sp>
        <p:nvSpPr>
          <p:cNvPr id="10" name="Rectangle 9"/>
          <p:cNvSpPr/>
          <p:nvPr/>
        </p:nvSpPr>
        <p:spPr>
          <a:xfrm>
            <a:off x="-9832" y="6490010"/>
            <a:ext cx="9153832" cy="381000"/>
          </a:xfrm>
          <a:prstGeom prst="rect">
            <a:avLst/>
          </a:prstGeom>
          <a:solidFill>
            <a:srgbClr val="AC001B"/>
          </a:solidFill>
          <a:ln w="25400" cap="flat" cmpd="sng" algn="ctr">
            <a:noFill/>
            <a:prstDash val="solid"/>
          </a:ln>
          <a:effectLst/>
        </p:spPr>
        <p:txBody>
          <a:bodyPr lIns="457200" rIns="274320" rtlCol="0" anchor="ctr"/>
          <a:lstStyle/>
          <a:p>
            <a:pPr marL="285750" indent="-285750" defTabSz="914400">
              <a:spcAft>
                <a:spcPts val="1000"/>
              </a:spcAft>
              <a:buFont typeface="Arial" panose="020B0604020202020204" pitchFamily="34" charset="0"/>
              <a:buChar char="•"/>
            </a:pPr>
            <a:endParaRPr lang="en-US" sz="1600" kern="0" dirty="0" smtClean="0">
              <a:solidFill>
                <a:prstClr val="white"/>
              </a:solidFill>
              <a:latin typeface="Arial" panose="020B0604020202020204" pitchFamily="34" charset="0"/>
              <a:ea typeface="Geneva" charset="-128"/>
              <a:cs typeface="Arial" panose="020B0604020202020204" pitchFamily="34" charset="0"/>
            </a:endParaRPr>
          </a:p>
        </p:txBody>
      </p:sp>
      <p:sp>
        <p:nvSpPr>
          <p:cNvPr id="8"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059DACD-DB7F-4125-8421-2B66611DB37E}" type="slidenum">
              <a:rPr lang="en-US" smtClean="0">
                <a:solidFill>
                  <a:prstClr val="white"/>
                </a:solidFill>
              </a:rPr>
              <a:pPr>
                <a:defRPr/>
              </a:pPr>
              <a:t>33</a:t>
            </a:fld>
            <a:endParaRPr lang="en-US" dirty="0">
              <a:solidFill>
                <a:prstClr val="white"/>
              </a:solidFill>
            </a:endParaRPr>
          </a:p>
        </p:txBody>
      </p:sp>
    </p:spTree>
    <p:extLst>
      <p:ext uri="{BB962C8B-B14F-4D97-AF65-F5344CB8AC3E}">
        <p14:creationId xmlns:p14="http://schemas.microsoft.com/office/powerpoint/2010/main" val="33223286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defTabSz="914400">
              <a:spcAft>
                <a:spcPts val="600"/>
              </a:spcAft>
            </a:pPr>
            <a:r>
              <a:rPr lang="en-US" sz="3200" kern="0" dirty="0">
                <a:solidFill>
                  <a:prstClr val="white"/>
                </a:solidFill>
                <a:latin typeface="Arial"/>
                <a:cs typeface="Arial" panose="020B0604020202020204" pitchFamily="34" charset="0"/>
              </a:rPr>
              <a:t>Control Activities</a:t>
            </a:r>
          </a:p>
          <a:p>
            <a:pPr defTabSz="914400">
              <a:spcAft>
                <a:spcPts val="600"/>
              </a:spcAft>
            </a:pPr>
            <a:endParaRPr lang="en-US" sz="2000" kern="0" dirty="0">
              <a:solidFill>
                <a:prstClr val="white"/>
              </a:solidFill>
              <a:latin typeface="Arial" panose="020B0604020202020204" pitchFamily="34" charset="0"/>
              <a:cs typeface="Arial" panose="020B0604020202020204" pitchFamily="34" charset="0"/>
            </a:endParaRPr>
          </a:p>
          <a:p>
            <a:pPr marL="342900" indent="-34290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Policies and procedures that help ensure that the risk responses, as well as other entity directives, are </a:t>
            </a:r>
            <a:r>
              <a:rPr lang="en-US" sz="2000" kern="0">
                <a:solidFill>
                  <a:prstClr val="white"/>
                </a:solidFill>
                <a:latin typeface="Arial" panose="020B0604020202020204" pitchFamily="34" charset="0"/>
                <a:cs typeface="Arial" panose="020B0604020202020204" pitchFamily="34" charset="0"/>
              </a:rPr>
              <a:t>carried </a:t>
            </a:r>
            <a:r>
              <a:rPr lang="en-US" sz="2000" kern="0" smtClean="0">
                <a:solidFill>
                  <a:prstClr val="white"/>
                </a:solidFill>
                <a:latin typeface="Arial" panose="020B0604020202020204" pitchFamily="34" charset="0"/>
                <a:cs typeface="Arial" panose="020B0604020202020204" pitchFamily="34" charset="0"/>
              </a:rPr>
              <a:t>out</a:t>
            </a:r>
            <a:endParaRPr lang="en-US" sz="2000" kern="0" dirty="0">
              <a:solidFill>
                <a:prstClr val="white"/>
              </a:solidFill>
              <a:latin typeface="Arial" panose="020B0604020202020204" pitchFamily="34" charset="0"/>
              <a:cs typeface="Arial" panose="020B0604020202020204" pitchFamily="34" charset="0"/>
            </a:endParaRPr>
          </a:p>
          <a:p>
            <a:pPr marL="342900" indent="-34290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Occur </a:t>
            </a:r>
            <a:r>
              <a:rPr lang="en-US" sz="2000" kern="0" dirty="0">
                <a:solidFill>
                  <a:prstClr val="white"/>
                </a:solidFill>
                <a:latin typeface="Arial" panose="020B0604020202020204" pitchFamily="34" charset="0"/>
                <a:cs typeface="Arial" panose="020B0604020202020204" pitchFamily="34" charset="0"/>
              </a:rPr>
              <a:t>throughout the organization, at all levels and in all </a:t>
            </a:r>
            <a:r>
              <a:rPr lang="en-US" sz="2000" kern="0" dirty="0" smtClean="0">
                <a:solidFill>
                  <a:prstClr val="white"/>
                </a:solidFill>
                <a:latin typeface="Arial" panose="020B0604020202020204" pitchFamily="34" charset="0"/>
                <a:cs typeface="Arial" panose="020B0604020202020204" pitchFamily="34" charset="0"/>
              </a:rPr>
              <a:t>functions</a:t>
            </a:r>
            <a:endParaRPr lang="en-US" sz="2000" kern="0" dirty="0">
              <a:solidFill>
                <a:prstClr val="white"/>
              </a:solidFill>
              <a:latin typeface="Arial" panose="020B0604020202020204" pitchFamily="34" charset="0"/>
              <a:cs typeface="Arial" panose="020B0604020202020204" pitchFamily="34" charset="0"/>
            </a:endParaRPr>
          </a:p>
          <a:p>
            <a:pPr marL="342900" indent="-34290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Include </a:t>
            </a:r>
            <a:r>
              <a:rPr lang="en-US" sz="2000" kern="0" dirty="0">
                <a:solidFill>
                  <a:prstClr val="white"/>
                </a:solidFill>
                <a:latin typeface="Arial" panose="020B0604020202020204" pitchFamily="34" charset="0"/>
                <a:cs typeface="Arial" panose="020B0604020202020204" pitchFamily="34" charset="0"/>
              </a:rPr>
              <a:t>application and general information technology </a:t>
            </a:r>
            <a:r>
              <a:rPr lang="en-US" sz="2000" kern="0" dirty="0" smtClean="0">
                <a:solidFill>
                  <a:prstClr val="white"/>
                </a:solidFill>
                <a:latin typeface="Arial" panose="020B0604020202020204" pitchFamily="34" charset="0"/>
                <a:cs typeface="Arial" panose="020B0604020202020204" pitchFamily="34" charset="0"/>
              </a:rPr>
              <a:t>controls</a:t>
            </a:r>
            <a:endParaRPr lang="en-US" sz="2000" kern="0" dirty="0">
              <a:solidFill>
                <a:prstClr val="white"/>
              </a:solidFill>
              <a:latin typeface="Arial" panose="020B0604020202020204" pitchFamily="34" charset="0"/>
              <a:cs typeface="Arial" panose="020B0604020202020204" pitchFamily="34" charset="0"/>
            </a:endParaRPr>
          </a:p>
          <a:p>
            <a:pPr marL="342900" indent="-342900" defTabSz="914400">
              <a:spcAft>
                <a:spcPts val="600"/>
              </a:spcAft>
              <a:buFont typeface="Arial" panose="020B0604020202020204" pitchFamily="34" charset="0"/>
              <a:buChar char="•"/>
            </a:pPr>
            <a:endParaRPr lang="en-US" sz="2000" kern="0" dirty="0">
              <a:solidFill>
                <a:prstClr val="white"/>
              </a:solidFill>
              <a:latin typeface="Arial" panose="020B0604020202020204" pitchFamily="34" charset="0"/>
              <a:cs typeface="Arial" panose="020B0604020202020204" pitchFamily="34" charset="0"/>
            </a:endParaRPr>
          </a:p>
        </p:txBody>
      </p:sp>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C0416BC-E0CE-4E21-9FF8-0575243A26C9}" type="slidenum">
              <a:rPr kumimoji="0" lang="en-US" sz="1200" b="0" i="0" u="none" strike="noStrike" kern="1200" cap="none" spc="0" normalizeH="0" baseline="0" noProof="0" smtClean="0">
                <a:ln>
                  <a:noFill/>
                </a:ln>
                <a:solidFill>
                  <a:prstClr val="white"/>
                </a:solidFill>
                <a:effectLst/>
                <a:uLnTx/>
                <a:uFillTx/>
                <a:latin typeface="Avenir 95 Black"/>
                <a:ea typeface="+mn-ea"/>
              </a:rPr>
              <a:t>34</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3636" r="18277"/>
          <a:stretch/>
        </p:blipFill>
        <p:spPr>
          <a:xfrm>
            <a:off x="-10049" y="0"/>
            <a:ext cx="4466785" cy="6492875"/>
          </a:xfrm>
          <a:prstGeom prst="rect">
            <a:avLst/>
          </a:prstGeom>
        </p:spPr>
      </p:pic>
    </p:spTree>
    <p:extLst>
      <p:ext uri="{BB962C8B-B14F-4D97-AF65-F5344CB8AC3E}">
        <p14:creationId xmlns:p14="http://schemas.microsoft.com/office/powerpoint/2010/main" val="17552713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defTabSz="914400">
              <a:spcAft>
                <a:spcPts val="600"/>
              </a:spcAft>
            </a:pPr>
            <a:r>
              <a:rPr lang="en-US" sz="3200" kern="0" dirty="0">
                <a:solidFill>
                  <a:prstClr val="white"/>
                </a:solidFill>
                <a:cs typeface="Arial" panose="020B0604020202020204" pitchFamily="34" charset="0"/>
              </a:rPr>
              <a:t>Types of </a:t>
            </a:r>
            <a:r>
              <a:rPr lang="en-US" sz="3200" kern="0" dirty="0" smtClean="0">
                <a:solidFill>
                  <a:prstClr val="white"/>
                </a:solidFill>
                <a:cs typeface="Arial" panose="020B0604020202020204" pitchFamily="34" charset="0"/>
              </a:rPr>
              <a:t>Control Activities</a:t>
            </a:r>
            <a:endParaRPr lang="en-US" sz="3200" kern="0" dirty="0">
              <a:solidFill>
                <a:prstClr val="white"/>
              </a:solidFill>
              <a:cs typeface="Arial" panose="020B0604020202020204" pitchFamily="34" charset="0"/>
            </a:endParaRPr>
          </a:p>
          <a:p>
            <a:pPr defTabSz="914400">
              <a:spcAft>
                <a:spcPts val="600"/>
              </a:spcAft>
            </a:pPr>
            <a:endParaRPr lang="en-US" sz="2000" kern="0" dirty="0">
              <a:solidFill>
                <a:prstClr val="white"/>
              </a:solidFill>
              <a:latin typeface="Arial" panose="020B0604020202020204" pitchFamily="34" charset="0"/>
              <a:cs typeface="Arial" panose="020B0604020202020204" pitchFamily="34" charset="0"/>
            </a:endParaRP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Directive</a:t>
            </a: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Preventive</a:t>
            </a: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Detective</a:t>
            </a: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Corrective</a:t>
            </a: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Recovery </a:t>
            </a:r>
          </a:p>
          <a:p>
            <a:pPr marL="285750" indent="-285750" defTabSz="914400">
              <a:spcAft>
                <a:spcPts val="600"/>
              </a:spcAft>
              <a:buFont typeface="Arial" panose="020B0604020202020204" pitchFamily="34" charset="0"/>
              <a:buChar char="•"/>
            </a:pPr>
            <a:r>
              <a:rPr lang="en-US" sz="2000" kern="0" dirty="0" smtClean="0">
                <a:solidFill>
                  <a:prstClr val="white"/>
                </a:solidFill>
                <a:latin typeface="Arial" panose="020B0604020202020204" pitchFamily="34" charset="0"/>
                <a:cs typeface="Arial" panose="020B0604020202020204" pitchFamily="34" charset="0"/>
              </a:rPr>
              <a:t>Automated</a:t>
            </a:r>
            <a:endParaRPr lang="en-US" sz="2000" kern="0" dirty="0">
              <a:solidFill>
                <a:prstClr val="white"/>
              </a:solidFill>
              <a:latin typeface="Arial" panose="020B0604020202020204" pitchFamily="34" charset="0"/>
              <a:cs typeface="Arial" panose="020B0604020202020204" pitchFamily="34" charset="0"/>
            </a:endParaRPr>
          </a:p>
        </p:txBody>
      </p:sp>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D2EF37BC-7136-4BCD-A8D8-C6CB10B5ACC3}" type="slidenum">
              <a:rPr kumimoji="0" lang="en-US" sz="1200" b="0" i="0" u="none" strike="noStrike" kern="1200" cap="none" spc="0" normalizeH="0" baseline="0" noProof="0" smtClean="0">
                <a:ln>
                  <a:noFill/>
                </a:ln>
                <a:solidFill>
                  <a:prstClr val="white"/>
                </a:solidFill>
                <a:effectLst/>
                <a:uLnTx/>
                <a:uFillTx/>
                <a:latin typeface="Avenir 95 Black"/>
                <a:ea typeface="+mn-ea"/>
              </a:rPr>
              <a:t>35</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0775" r="3409"/>
          <a:stretch/>
        </p:blipFill>
        <p:spPr>
          <a:xfrm flipH="1">
            <a:off x="0" y="0"/>
            <a:ext cx="4456737" cy="6492875"/>
          </a:xfrm>
          <a:prstGeom prst="rect">
            <a:avLst/>
          </a:prstGeom>
        </p:spPr>
      </p:pic>
    </p:spTree>
    <p:extLst>
      <p:ext uri="{BB962C8B-B14F-4D97-AF65-F5344CB8AC3E}">
        <p14:creationId xmlns:p14="http://schemas.microsoft.com/office/powerpoint/2010/main" val="22044686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3467" r="27826"/>
          <a:stretch/>
        </p:blipFill>
        <p:spPr>
          <a:xfrm>
            <a:off x="-10048" y="-2865"/>
            <a:ext cx="4466785" cy="6492875"/>
          </a:xfrm>
          <a:prstGeom prst="rect">
            <a:avLst/>
          </a:prstGeom>
        </p:spPr>
      </p:pic>
      <p:sp>
        <p:nvSpPr>
          <p:cNvPr id="9" name="Rectangle 8"/>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defTabSz="914400">
              <a:spcAft>
                <a:spcPts val="600"/>
              </a:spcAft>
            </a:pPr>
            <a:r>
              <a:rPr lang="en-US" sz="3200" kern="0" dirty="0">
                <a:solidFill>
                  <a:prstClr val="white"/>
                </a:solidFill>
                <a:latin typeface="Arial"/>
                <a:cs typeface="Arial" panose="020B0604020202020204" pitchFamily="34" charset="0"/>
              </a:rPr>
              <a:t>Monitoring</a:t>
            </a:r>
          </a:p>
          <a:p>
            <a:pPr defTabSz="914400">
              <a:spcAft>
                <a:spcPts val="600"/>
              </a:spcAft>
            </a:pPr>
            <a:endParaRPr lang="en-US" sz="2000" kern="0" dirty="0">
              <a:solidFill>
                <a:prstClr val="white"/>
              </a:solidFill>
              <a:latin typeface="Arial" panose="020B0604020202020204" pitchFamily="34" charset="0"/>
              <a:cs typeface="Arial" panose="020B0604020202020204" pitchFamily="34" charset="0"/>
            </a:endParaRPr>
          </a:p>
          <a:p>
            <a:pPr defTabSz="914400">
              <a:spcAft>
                <a:spcPts val="600"/>
              </a:spcAft>
            </a:pPr>
            <a:r>
              <a:rPr lang="en-US" sz="2000" kern="0" dirty="0">
                <a:solidFill>
                  <a:prstClr val="white"/>
                </a:solidFill>
                <a:latin typeface="Arial" panose="020B0604020202020204" pitchFamily="34" charset="0"/>
                <a:cs typeface="Arial" panose="020B0604020202020204" pitchFamily="34" charset="0"/>
              </a:rPr>
              <a:t>Are controls operating as intended?</a:t>
            </a:r>
          </a:p>
        </p:txBody>
      </p:sp>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D9304B7C-F8EC-4BA2-BC6C-12998770467D}" type="slidenum">
              <a:rPr kumimoji="0" lang="en-US" sz="1200" b="0" i="0" u="none" strike="noStrike" kern="1200" cap="none" spc="0" normalizeH="0" baseline="0" noProof="0" smtClean="0">
                <a:ln>
                  <a:noFill/>
                </a:ln>
                <a:solidFill>
                  <a:prstClr val="white"/>
                </a:solidFill>
                <a:effectLst/>
                <a:uLnTx/>
                <a:uFillTx/>
                <a:latin typeface="Avenir 95 Black"/>
                <a:ea typeface="+mn-ea"/>
              </a:rPr>
              <a:t>36</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spTree>
    <p:extLst>
      <p:ext uri="{BB962C8B-B14F-4D97-AF65-F5344CB8AC3E}">
        <p14:creationId xmlns:p14="http://schemas.microsoft.com/office/powerpoint/2010/main" val="39492070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defTabSz="914400">
              <a:spcAft>
                <a:spcPts val="600"/>
              </a:spcAft>
            </a:pPr>
            <a:r>
              <a:rPr lang="en-US" sz="3200" kern="0" dirty="0">
                <a:solidFill>
                  <a:prstClr val="white"/>
                </a:solidFill>
                <a:latin typeface="Arial"/>
                <a:cs typeface="Arial" panose="020B0604020202020204" pitchFamily="34" charset="0"/>
              </a:rPr>
              <a:t>Key Internal Controls</a:t>
            </a:r>
          </a:p>
          <a:p>
            <a:pPr defTabSz="914400">
              <a:spcAft>
                <a:spcPts val="600"/>
              </a:spcAft>
            </a:pPr>
            <a:endParaRPr lang="en-US" sz="2000" kern="0" dirty="0">
              <a:solidFill>
                <a:prstClr val="white"/>
              </a:solidFill>
              <a:latin typeface="Arial" panose="020B0604020202020204" pitchFamily="34" charset="0"/>
              <a:cs typeface="Arial" panose="020B0604020202020204" pitchFamily="34" charset="0"/>
            </a:endParaRP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Segregation of Duties</a:t>
            </a: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Authorization and approval</a:t>
            </a: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Reconciliation and Review</a:t>
            </a: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Physical Security</a:t>
            </a:r>
          </a:p>
        </p:txBody>
      </p:sp>
      <p:sp>
        <p:nvSpPr>
          <p:cNvPr id="5" name="Rectangle 4"/>
          <p:cNvSpPr/>
          <p:nvPr/>
        </p:nvSpPr>
        <p:spPr>
          <a:xfrm>
            <a:off x="4572000" y="6490010"/>
            <a:ext cx="4572000" cy="381000"/>
          </a:xfrm>
          <a:prstGeom prst="rect">
            <a:avLst/>
          </a:prstGeom>
          <a:solidFill>
            <a:srgbClr val="AC001B"/>
          </a:solidFill>
          <a:ln w="25400" cap="flat" cmpd="sng" algn="ctr">
            <a:noFill/>
            <a:prstDash val="solid"/>
          </a:ln>
          <a:effectLst/>
        </p:spPr>
        <p:txBody>
          <a:bodyPr lIns="457200" rIns="274320" rtlCol="0" anchor="ctr"/>
          <a:lstStyle/>
          <a:p>
            <a:pPr marL="285750" indent="-285750" defTabSz="914400">
              <a:spcAft>
                <a:spcPts val="1000"/>
              </a:spcAft>
              <a:buFont typeface="Arial" panose="020B0604020202020204" pitchFamily="34" charset="0"/>
              <a:buChar char="•"/>
            </a:pPr>
            <a:endParaRPr lang="en-US" sz="1600" kern="0" dirty="0" smtClean="0">
              <a:solidFill>
                <a:prstClr val="white"/>
              </a:solidFill>
              <a:latin typeface="Arial" panose="020B0604020202020204" pitchFamily="34" charset="0"/>
              <a:ea typeface="Geneva" charset="-128"/>
              <a:cs typeface="Arial" panose="020B0604020202020204" pitchFamily="34" charset="0"/>
            </a:endParaRPr>
          </a:p>
        </p:txBody>
      </p:sp>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27098684-C0BC-44E4-9068-AD2861D7244F}" type="slidenum">
              <a:rPr kumimoji="0" lang="en-US" sz="1200" b="0" i="0" u="none" strike="noStrike" kern="1200" cap="none" spc="0" normalizeH="0" baseline="0" noProof="0" smtClean="0">
                <a:ln>
                  <a:noFill/>
                </a:ln>
                <a:solidFill>
                  <a:prstClr val="white"/>
                </a:solidFill>
                <a:effectLst/>
                <a:uLnTx/>
                <a:uFillTx/>
                <a:latin typeface="Avenir 95 Black"/>
                <a:ea typeface="+mn-ea"/>
              </a:rPr>
              <a:t>37</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7256" r="26837"/>
          <a:stretch/>
        </p:blipFill>
        <p:spPr>
          <a:xfrm>
            <a:off x="-10048" y="0"/>
            <a:ext cx="4466785" cy="6490010"/>
          </a:xfrm>
          <a:prstGeom prst="rect">
            <a:avLst/>
          </a:prstGeom>
        </p:spPr>
      </p:pic>
    </p:spTree>
    <p:extLst>
      <p:ext uri="{BB962C8B-B14F-4D97-AF65-F5344CB8AC3E}">
        <p14:creationId xmlns:p14="http://schemas.microsoft.com/office/powerpoint/2010/main" val="37027008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defTabSz="914400">
              <a:spcAft>
                <a:spcPts val="600"/>
              </a:spcAft>
            </a:pPr>
            <a:r>
              <a:rPr lang="en-US" sz="3200" kern="0" dirty="0">
                <a:solidFill>
                  <a:prstClr val="white"/>
                </a:solidFill>
                <a:cs typeface="Arial" panose="020B0604020202020204" pitchFamily="34" charset="0"/>
              </a:rPr>
              <a:t>Designing </a:t>
            </a:r>
            <a:r>
              <a:rPr lang="en-US" sz="3200" kern="0" dirty="0" smtClean="0">
                <a:solidFill>
                  <a:prstClr val="white"/>
                </a:solidFill>
                <a:cs typeface="Arial" panose="020B0604020202020204" pitchFamily="34" charset="0"/>
              </a:rPr>
              <a:t/>
            </a:r>
            <a:br>
              <a:rPr lang="en-US" sz="3200" kern="0" dirty="0" smtClean="0">
                <a:solidFill>
                  <a:prstClr val="white"/>
                </a:solidFill>
                <a:cs typeface="Arial" panose="020B0604020202020204" pitchFamily="34" charset="0"/>
              </a:rPr>
            </a:br>
            <a:r>
              <a:rPr lang="en-US" sz="3200" kern="0" dirty="0" smtClean="0">
                <a:solidFill>
                  <a:prstClr val="white"/>
                </a:solidFill>
                <a:cs typeface="Arial" panose="020B0604020202020204" pitchFamily="34" charset="0"/>
              </a:rPr>
              <a:t>Internal Controls </a:t>
            </a:r>
            <a:r>
              <a:rPr lang="en-US" sz="3200" kern="0" dirty="0">
                <a:solidFill>
                  <a:prstClr val="white"/>
                </a:solidFill>
                <a:cs typeface="Arial" panose="020B0604020202020204" pitchFamily="34" charset="0"/>
              </a:rPr>
              <a:t/>
            </a:r>
            <a:br>
              <a:rPr lang="en-US" sz="3200" kern="0" dirty="0">
                <a:solidFill>
                  <a:prstClr val="white"/>
                </a:solidFill>
                <a:cs typeface="Arial" panose="020B0604020202020204" pitchFamily="34" charset="0"/>
              </a:rPr>
            </a:br>
            <a:r>
              <a:rPr lang="en-US" sz="2000" b="1" kern="0" dirty="0" smtClean="0">
                <a:solidFill>
                  <a:prstClr val="white"/>
                </a:solidFill>
                <a:cs typeface="Arial" panose="020B0604020202020204" pitchFamily="34" charset="0"/>
              </a:rPr>
              <a:t>IN A PAPERLESS ENVIRONMENT</a:t>
            </a:r>
          </a:p>
          <a:p>
            <a:pPr defTabSz="914400">
              <a:spcAft>
                <a:spcPts val="600"/>
              </a:spcAft>
            </a:pPr>
            <a:endParaRPr lang="en-US" sz="2000" kern="0" dirty="0">
              <a:solidFill>
                <a:prstClr val="white"/>
              </a:solidFill>
              <a:latin typeface="Arial" panose="020B0604020202020204" pitchFamily="34" charset="0"/>
              <a:cs typeface="Arial" panose="020B0604020202020204" pitchFamily="34" charset="0"/>
            </a:endParaRP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Establish prevention procedures</a:t>
            </a: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Enforce segregation of duties</a:t>
            </a: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Automate</a:t>
            </a:r>
          </a:p>
          <a:p>
            <a:pPr marL="285750" indent="-285750" defTabSz="914400">
              <a:spcAft>
                <a:spcPts val="600"/>
              </a:spcAft>
              <a:buFont typeface="Arial" panose="020B0604020202020204" pitchFamily="34" charset="0"/>
              <a:buChar char="•"/>
            </a:pPr>
            <a:r>
              <a:rPr lang="en-US" sz="2000" kern="0" dirty="0">
                <a:solidFill>
                  <a:prstClr val="white"/>
                </a:solidFill>
                <a:latin typeface="Arial" panose="020B0604020202020204" pitchFamily="34" charset="0"/>
                <a:cs typeface="Arial" panose="020B0604020202020204" pitchFamily="34" charset="0"/>
              </a:rPr>
              <a:t>Perform regular internal audits</a:t>
            </a:r>
          </a:p>
        </p:txBody>
      </p:sp>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54E651C7-A2E8-4089-80A3-076540E779B2}" type="slidenum">
              <a:rPr kumimoji="0" lang="en-US" sz="1200" b="0" i="0" u="none" strike="noStrike" kern="1200" cap="none" spc="0" normalizeH="0" baseline="0" noProof="0" smtClean="0">
                <a:ln>
                  <a:noFill/>
                </a:ln>
                <a:solidFill>
                  <a:prstClr val="white"/>
                </a:solidFill>
                <a:effectLst/>
                <a:uLnTx/>
                <a:uFillTx/>
                <a:latin typeface="Avenir 95 Black"/>
                <a:ea typeface="+mn-ea"/>
              </a:rPr>
              <a:t>38</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3678" r="11137"/>
          <a:stretch/>
        </p:blipFill>
        <p:spPr>
          <a:xfrm>
            <a:off x="-10048" y="0"/>
            <a:ext cx="4466785" cy="6490010"/>
          </a:xfrm>
          <a:prstGeom prst="rect">
            <a:avLst/>
          </a:prstGeom>
        </p:spPr>
      </p:pic>
    </p:spTree>
    <p:extLst>
      <p:ext uri="{BB962C8B-B14F-4D97-AF65-F5344CB8AC3E}">
        <p14:creationId xmlns:p14="http://schemas.microsoft.com/office/powerpoint/2010/main" val="5234484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defTabSz="914400">
              <a:spcAft>
                <a:spcPts val="1000"/>
              </a:spcAft>
            </a:pPr>
            <a:r>
              <a:rPr lang="en-US" sz="2700" kern="0" dirty="0" smtClean="0">
                <a:solidFill>
                  <a:prstClr val="white"/>
                </a:solidFill>
                <a:latin typeface="Arial" panose="020B0604020202020204" pitchFamily="34" charset="0"/>
                <a:cs typeface="Arial" panose="020B0604020202020204" pitchFamily="34" charset="0"/>
              </a:rPr>
              <a:t>Contact Us</a:t>
            </a:r>
            <a:br>
              <a:rPr lang="en-US" sz="2700" kern="0" dirty="0" smtClean="0">
                <a:solidFill>
                  <a:prstClr val="white"/>
                </a:solidFill>
                <a:latin typeface="Arial" panose="020B0604020202020204" pitchFamily="34" charset="0"/>
                <a:cs typeface="Arial" panose="020B0604020202020204" pitchFamily="34" charset="0"/>
              </a:rPr>
            </a:br>
            <a:endParaRPr lang="en-US" sz="3200" kern="0" dirty="0">
              <a:solidFill>
                <a:prstClr val="white"/>
              </a:solidFill>
              <a:latin typeface="Arial" panose="020B0604020202020204" pitchFamily="34" charset="0"/>
              <a:cs typeface="Arial" panose="020B0604020202020204" pitchFamily="34" charset="0"/>
            </a:endParaRPr>
          </a:p>
          <a:p>
            <a:pPr lvl="0" defTabSz="914400">
              <a:spcAft>
                <a:spcPts val="1000"/>
              </a:spcAft>
            </a:pPr>
            <a:r>
              <a:rPr lang="en-US" sz="3200" kern="0" dirty="0" smtClean="0">
                <a:solidFill>
                  <a:prstClr val="white"/>
                </a:solidFill>
                <a:latin typeface="Arial" panose="020B0604020202020204" pitchFamily="34" charset="0"/>
                <a:cs typeface="Arial" panose="020B0604020202020204" pitchFamily="34" charset="0"/>
              </a:rPr>
              <a:t/>
            </a:r>
            <a:br>
              <a:rPr lang="en-US" sz="3200" kern="0" dirty="0" smtClean="0">
                <a:solidFill>
                  <a:prstClr val="white"/>
                </a:solidFill>
                <a:latin typeface="Arial" panose="020B0604020202020204" pitchFamily="34" charset="0"/>
                <a:cs typeface="Arial" panose="020B0604020202020204" pitchFamily="34" charset="0"/>
              </a:rPr>
            </a:br>
            <a:endParaRPr lang="en-US" sz="3200" kern="0" dirty="0" smtClean="0">
              <a:solidFill>
                <a:prstClr val="white"/>
              </a:solidFill>
              <a:latin typeface="Arial" panose="020B0604020202020204" pitchFamily="34" charset="0"/>
              <a:cs typeface="Arial" panose="020B0604020202020204" pitchFamily="34" charset="0"/>
            </a:endParaRPr>
          </a:p>
          <a:p>
            <a:pPr lvl="0" defTabSz="914400">
              <a:spcAft>
                <a:spcPts val="1000"/>
              </a:spcAft>
            </a:pPr>
            <a:r>
              <a:rPr lang="en-US" sz="1200" b="1" kern="0" dirty="0" smtClean="0">
                <a:solidFill>
                  <a:prstClr val="white"/>
                </a:solidFill>
                <a:latin typeface="Arial" panose="020B0604020202020204" pitchFamily="34" charset="0"/>
                <a:ea typeface="Geneva" charset="-128"/>
                <a:cs typeface="Arial" panose="020B0604020202020204" pitchFamily="34" charset="0"/>
              </a:rPr>
              <a:t>Lisa Trundy-Whitten, CPA</a:t>
            </a:r>
            <a:br>
              <a:rPr lang="en-US" sz="1200" b="1" kern="0" dirty="0" smtClean="0">
                <a:solidFill>
                  <a:prstClr val="white"/>
                </a:solidFill>
                <a:latin typeface="Arial" panose="020B0604020202020204" pitchFamily="34" charset="0"/>
                <a:ea typeface="Geneva" charset="-128"/>
                <a:cs typeface="Arial" panose="020B0604020202020204" pitchFamily="34" charset="0"/>
              </a:rPr>
            </a:br>
            <a:r>
              <a:rPr lang="en-US" sz="1200" kern="0" dirty="0" smtClean="0">
                <a:solidFill>
                  <a:prstClr val="white"/>
                </a:solidFill>
                <a:latin typeface="Arial" panose="020B0604020202020204" pitchFamily="34" charset="0"/>
                <a:ea typeface="Geneva" charset="-128"/>
                <a:cs typeface="Arial" panose="020B0604020202020204" pitchFamily="34" charset="0"/>
              </a:rPr>
              <a:t>Senior Manager</a:t>
            </a:r>
            <a:r>
              <a:rPr lang="en-US" sz="1200" kern="0" dirty="0">
                <a:solidFill>
                  <a:prstClr val="white"/>
                </a:solidFill>
                <a:latin typeface="Arial" panose="020B0604020202020204" pitchFamily="34" charset="0"/>
                <a:ea typeface="Geneva" charset="-128"/>
                <a:cs typeface="Arial" panose="020B0604020202020204" pitchFamily="34" charset="0"/>
              </a:rPr>
              <a:t/>
            </a:r>
            <a:br>
              <a:rPr lang="en-US" sz="1200" kern="0" dirty="0">
                <a:solidFill>
                  <a:prstClr val="white"/>
                </a:solidFill>
                <a:latin typeface="Arial" panose="020B0604020202020204" pitchFamily="34" charset="0"/>
                <a:ea typeface="Geneva" charset="-128"/>
                <a:cs typeface="Arial" panose="020B0604020202020204" pitchFamily="34" charset="0"/>
              </a:rPr>
            </a:br>
            <a:r>
              <a:rPr lang="en-US" sz="1200" kern="0" dirty="0" smtClean="0">
                <a:solidFill>
                  <a:prstClr val="white"/>
                </a:solidFill>
                <a:latin typeface="Arial" panose="020B0604020202020204" pitchFamily="34" charset="0"/>
                <a:ea typeface="Geneva" charset="-128"/>
                <a:cs typeface="Arial" panose="020B0604020202020204" pitchFamily="34" charset="0"/>
              </a:rPr>
              <a:t>ltrundy@berrydunn.com</a:t>
            </a:r>
            <a:endParaRPr lang="en-US" sz="1200" kern="0" dirty="0">
              <a:solidFill>
                <a:prstClr val="white"/>
              </a:solidFill>
              <a:latin typeface="Arial" panose="020B0604020202020204" pitchFamily="34" charset="0"/>
              <a:ea typeface="Geneva" charset="-128"/>
              <a:cs typeface="Arial" panose="020B0604020202020204" pitchFamily="34" charset="0"/>
            </a:endParaRPr>
          </a:p>
          <a:p>
            <a:pPr lvl="0" defTabSz="914400">
              <a:spcAft>
                <a:spcPts val="1000"/>
              </a:spcAft>
            </a:pPr>
            <a:endParaRPr lang="en-US" sz="1200" kern="0" dirty="0">
              <a:solidFill>
                <a:prstClr val="white"/>
              </a:solidFill>
              <a:latin typeface="Arial" panose="020B0604020202020204" pitchFamily="34" charset="0"/>
              <a:ea typeface="Geneva" charset="-128"/>
              <a:cs typeface="Arial" panose="020B0604020202020204" pitchFamily="34" charset="0"/>
            </a:endParaRPr>
          </a:p>
          <a:p>
            <a:pPr lvl="0" defTabSz="914400">
              <a:spcAft>
                <a:spcPts val="1000"/>
              </a:spcAft>
            </a:pPr>
            <a:endParaRPr lang="en-US" sz="1200" kern="0" dirty="0">
              <a:solidFill>
                <a:prstClr val="white"/>
              </a:solidFill>
              <a:latin typeface="Arial" panose="020B0604020202020204" pitchFamily="34" charset="0"/>
              <a:ea typeface="Geneva" charset="-128"/>
              <a:cs typeface="Arial" panose="020B0604020202020204" pitchFamily="34" charset="0"/>
            </a:endParaRPr>
          </a:p>
          <a:p>
            <a:pPr lvl="0" defTabSz="914400">
              <a:spcAft>
                <a:spcPts val="1000"/>
              </a:spcAft>
            </a:pPr>
            <a:endParaRPr lang="en-US" sz="1200" kern="0" dirty="0">
              <a:solidFill>
                <a:prstClr val="white"/>
              </a:solidFill>
              <a:latin typeface="Arial" panose="020B0604020202020204" pitchFamily="34" charset="0"/>
              <a:ea typeface="Geneva" charset="-128"/>
              <a:cs typeface="Arial" panose="020B0604020202020204" pitchFamily="34" charset="0"/>
            </a:endParaRPr>
          </a:p>
          <a:p>
            <a:pPr lvl="0" defTabSz="914400">
              <a:spcAft>
                <a:spcPts val="1000"/>
              </a:spcAft>
            </a:pPr>
            <a:endParaRPr lang="en-US" sz="1200" kern="0" dirty="0">
              <a:solidFill>
                <a:prstClr val="white"/>
              </a:solidFill>
              <a:latin typeface="Arial" panose="020B0604020202020204" pitchFamily="34" charset="0"/>
              <a:ea typeface="Geneva" charset="-128"/>
              <a:cs typeface="Arial" panose="020B0604020202020204" pitchFamily="34" charset="0"/>
            </a:endParaRPr>
          </a:p>
          <a:p>
            <a:pPr lvl="0" defTabSz="914400">
              <a:spcAft>
                <a:spcPts val="1000"/>
              </a:spcAft>
            </a:pPr>
            <a:endParaRPr lang="en-US" sz="1200" kern="0" dirty="0">
              <a:solidFill>
                <a:prstClr val="white"/>
              </a:solidFill>
              <a:latin typeface="Arial" panose="020B0604020202020204" pitchFamily="34" charset="0"/>
              <a:ea typeface="Geneva" charset="-128"/>
              <a:cs typeface="Arial" panose="020B0604020202020204" pitchFamily="34" charset="0"/>
            </a:endParaRPr>
          </a:p>
          <a:p>
            <a:pPr lvl="0" defTabSz="914400">
              <a:spcAft>
                <a:spcPts val="1000"/>
              </a:spcAft>
            </a:pPr>
            <a:r>
              <a:rPr lang="en-US" sz="1200" b="1" kern="0" dirty="0">
                <a:solidFill>
                  <a:prstClr val="white"/>
                </a:solidFill>
                <a:latin typeface="Arial" panose="020B0604020202020204" pitchFamily="34" charset="0"/>
                <a:ea typeface="Geneva" charset="-128"/>
                <a:cs typeface="Arial" panose="020B0604020202020204" pitchFamily="34" charset="0"/>
              </a:rPr>
              <a:t>Tina Bode, CISA, </a:t>
            </a:r>
            <a:r>
              <a:rPr lang="en-US" sz="1200" b="1" kern="0" dirty="0" smtClean="0">
                <a:solidFill>
                  <a:prstClr val="white"/>
                </a:solidFill>
                <a:latin typeface="Arial" panose="020B0604020202020204" pitchFamily="34" charset="0"/>
                <a:ea typeface="Geneva" charset="-128"/>
                <a:cs typeface="Arial" panose="020B0604020202020204" pitchFamily="34" charset="0"/>
              </a:rPr>
              <a:t>COBIT</a:t>
            </a:r>
            <a:br>
              <a:rPr lang="en-US" sz="1200" b="1" kern="0" dirty="0" smtClean="0">
                <a:solidFill>
                  <a:prstClr val="white"/>
                </a:solidFill>
                <a:latin typeface="Arial" panose="020B0604020202020204" pitchFamily="34" charset="0"/>
                <a:ea typeface="Geneva" charset="-128"/>
                <a:cs typeface="Arial" panose="020B0604020202020204" pitchFamily="34" charset="0"/>
              </a:rPr>
            </a:br>
            <a:r>
              <a:rPr lang="en-US" sz="1200" kern="0" dirty="0" smtClean="0">
                <a:solidFill>
                  <a:prstClr val="white"/>
                </a:solidFill>
                <a:latin typeface="Arial" panose="020B0604020202020204" pitchFamily="34" charset="0"/>
                <a:ea typeface="Geneva" charset="-128"/>
                <a:cs typeface="Arial" panose="020B0604020202020204" pitchFamily="34" charset="0"/>
              </a:rPr>
              <a:t>Manager</a:t>
            </a:r>
            <a:r>
              <a:rPr lang="en-US" sz="1200" kern="0" dirty="0">
                <a:solidFill>
                  <a:prstClr val="white"/>
                </a:solidFill>
                <a:latin typeface="Arial" panose="020B0604020202020204" pitchFamily="34" charset="0"/>
                <a:ea typeface="Geneva" charset="-128"/>
                <a:cs typeface="Arial" panose="020B0604020202020204" pitchFamily="34" charset="0"/>
              </a:rPr>
              <a:t/>
            </a:r>
            <a:br>
              <a:rPr lang="en-US" sz="1200" kern="0" dirty="0">
                <a:solidFill>
                  <a:prstClr val="white"/>
                </a:solidFill>
                <a:latin typeface="Arial" panose="020B0604020202020204" pitchFamily="34" charset="0"/>
                <a:ea typeface="Geneva" charset="-128"/>
                <a:cs typeface="Arial" panose="020B0604020202020204" pitchFamily="34" charset="0"/>
              </a:rPr>
            </a:br>
            <a:r>
              <a:rPr lang="en-US" sz="1200" kern="0" dirty="0" smtClean="0">
                <a:solidFill>
                  <a:prstClr val="white"/>
                </a:solidFill>
                <a:latin typeface="Arial" panose="020B0604020202020204" pitchFamily="34" charset="0"/>
                <a:ea typeface="Geneva" charset="-128"/>
                <a:cs typeface="Arial" panose="020B0604020202020204" pitchFamily="34" charset="0"/>
                <a:hlinkClick r:id="rId3"/>
              </a:rPr>
              <a:t>tbode@berrydunn.com</a:t>
            </a:r>
            <a:endParaRPr lang="en-US" sz="1200" kern="0" dirty="0" smtClean="0">
              <a:solidFill>
                <a:prstClr val="white"/>
              </a:solidFill>
              <a:latin typeface="Arial" panose="020B0604020202020204" pitchFamily="34" charset="0"/>
              <a:ea typeface="Geneva" charset="-128"/>
              <a:cs typeface="Arial" panose="020B0604020202020204" pitchFamily="34" charset="0"/>
            </a:endParaRPr>
          </a:p>
          <a:p>
            <a:pPr lvl="0" defTabSz="914400">
              <a:spcAft>
                <a:spcPts val="1000"/>
              </a:spcAft>
            </a:pPr>
            <a:endParaRPr lang="en-US" sz="1200" kern="0" dirty="0">
              <a:solidFill>
                <a:prstClr val="white"/>
              </a:solidFill>
              <a:latin typeface="Arial" panose="020B0604020202020204" pitchFamily="34" charset="0"/>
              <a:ea typeface="Geneva" charset="-128"/>
              <a:cs typeface="Arial" panose="020B0604020202020204" pitchFamily="34" charset="0"/>
            </a:endParaRPr>
          </a:p>
          <a:p>
            <a:pPr lvl="0" defTabSz="914400">
              <a:spcAft>
                <a:spcPts val="1000"/>
              </a:spcAft>
            </a:pPr>
            <a:endParaRPr lang="en-US" sz="1200" kern="0" dirty="0" smtClean="0">
              <a:solidFill>
                <a:prstClr val="white"/>
              </a:solidFill>
              <a:latin typeface="Arial" panose="020B0604020202020204" pitchFamily="34" charset="0"/>
              <a:ea typeface="Geneva" charset="-128"/>
              <a:cs typeface="Arial" panose="020B0604020202020204" pitchFamily="34" charset="0"/>
            </a:endParaRPr>
          </a:p>
          <a:p>
            <a:pPr lvl="0" defTabSz="914400">
              <a:spcAft>
                <a:spcPts val="1000"/>
              </a:spcAft>
            </a:pPr>
            <a:endParaRPr lang="en-US" sz="1200" kern="0" dirty="0">
              <a:solidFill>
                <a:prstClr val="white"/>
              </a:solidFill>
              <a:latin typeface="Arial" panose="020B0604020202020204" pitchFamily="34" charset="0"/>
              <a:ea typeface="Geneva" charset="-128"/>
              <a:cs typeface="Arial" panose="020B0604020202020204" pitchFamily="34" charset="0"/>
            </a:endParaRPr>
          </a:p>
        </p:txBody>
      </p:sp>
      <p:sp>
        <p:nvSpPr>
          <p:cNvPr id="5"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92C883CE-1780-43FA-9E41-4C05358AB7AC}" type="slidenum">
              <a:rPr kumimoji="0" lang="en-US" sz="1200" b="0" i="0" u="none" strike="noStrike" kern="1200" cap="none" spc="0" normalizeH="0" baseline="0" noProof="0" smtClean="0">
                <a:ln>
                  <a:noFill/>
                </a:ln>
                <a:solidFill>
                  <a:prstClr val="white"/>
                </a:solidFill>
                <a:effectLst/>
                <a:uLnTx/>
                <a:uFillTx/>
                <a:latin typeface="Avenir 95 Black"/>
                <a:ea typeface="+mn-ea"/>
              </a:rPr>
              <a:t>39</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34667"/>
          <a:stretch/>
        </p:blipFill>
        <p:spPr>
          <a:xfrm>
            <a:off x="-23823" y="0"/>
            <a:ext cx="4480560" cy="6858000"/>
          </a:xfrm>
          <a:prstGeom prst="rect">
            <a:avLst/>
          </a:prstGeom>
        </p:spPr>
      </p:pic>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514" y="3429961"/>
            <a:ext cx="1295400" cy="1295400"/>
          </a:xfrm>
          <a:prstGeom prst="rect">
            <a:avLst/>
          </a:prstGeom>
        </p:spPr>
      </p:pic>
      <p:pic>
        <p:nvPicPr>
          <p:cNvPr id="1026" name="Picture 2" descr="http://blog.berrydunn.com/hubfs/authors/l_trundy_400.jpg?t=14970231165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2514" y="1229993"/>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23" y="302580"/>
            <a:ext cx="3210494" cy="759304"/>
          </a:xfrm>
          <a:prstGeom prst="rect">
            <a:avLst/>
          </a:prstGeom>
        </p:spPr>
      </p:pic>
    </p:spTree>
    <p:extLst>
      <p:ext uri="{BB962C8B-B14F-4D97-AF65-F5344CB8AC3E}">
        <p14:creationId xmlns:p14="http://schemas.microsoft.com/office/powerpoint/2010/main" val="24267137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defTabSz="914400">
              <a:spcAft>
                <a:spcPts val="1000"/>
              </a:spcAft>
            </a:pPr>
            <a:r>
              <a:rPr lang="en-US" sz="3600" kern="0" dirty="0" smtClean="0">
                <a:solidFill>
                  <a:schemeClr val="bg1"/>
                </a:solidFill>
                <a:latin typeface="Arial" panose="020B0604020202020204" pitchFamily="34" charset="0"/>
                <a:cs typeface="Arial" panose="020B0604020202020204" pitchFamily="34" charset="0"/>
              </a:rPr>
              <a:t>Agenda</a:t>
            </a:r>
            <a:endParaRPr lang="en-US" sz="3600" kern="0" dirty="0">
              <a:solidFill>
                <a:schemeClr val="bg1"/>
              </a:solidFill>
              <a:latin typeface="Arial" panose="020B0604020202020204" pitchFamily="34" charset="0"/>
              <a:cs typeface="Arial" panose="020B0604020202020204" pitchFamily="34" charset="0"/>
            </a:endParaRPr>
          </a:p>
          <a:p>
            <a:pPr marL="285750" indent="-285750" defTabSz="914400">
              <a:spcAft>
                <a:spcPts val="1000"/>
              </a:spcAft>
              <a:buFont typeface="Arial" panose="020B0604020202020204" pitchFamily="34" charset="0"/>
              <a:buChar char="•"/>
            </a:pPr>
            <a:r>
              <a:rPr lang="en-US" sz="2000" kern="0" dirty="0" smtClean="0">
                <a:solidFill>
                  <a:schemeClr val="bg1"/>
                </a:solidFill>
                <a:latin typeface="Arial" panose="020B0604020202020204" pitchFamily="34" charset="0"/>
                <a:cs typeface="Arial" panose="020B0604020202020204" pitchFamily="34" charset="0"/>
              </a:rPr>
              <a:t>Introductions</a:t>
            </a:r>
          </a:p>
          <a:p>
            <a:pPr marL="285750" indent="-285750" defTabSz="914400">
              <a:spcAft>
                <a:spcPts val="1000"/>
              </a:spcAft>
              <a:buFont typeface="Arial" panose="020B0604020202020204" pitchFamily="34" charset="0"/>
              <a:buChar char="•"/>
            </a:pPr>
            <a:r>
              <a:rPr lang="en-US" sz="2000" kern="0" dirty="0" smtClean="0">
                <a:solidFill>
                  <a:schemeClr val="bg1"/>
                </a:solidFill>
                <a:latin typeface="Arial" panose="020B0604020202020204" pitchFamily="34" charset="0"/>
                <a:cs typeface="Arial" panose="020B0604020202020204" pitchFamily="34" charset="0"/>
              </a:rPr>
              <a:t>About Process Improvement </a:t>
            </a:r>
          </a:p>
          <a:p>
            <a:pPr marL="285750" indent="-285750" defTabSz="914400">
              <a:spcAft>
                <a:spcPts val="1000"/>
              </a:spcAft>
              <a:buFont typeface="Arial" panose="020B0604020202020204" pitchFamily="34" charset="0"/>
              <a:buChar char="•"/>
            </a:pPr>
            <a:r>
              <a:rPr lang="en-US" sz="2000" kern="0" dirty="0" smtClean="0">
                <a:solidFill>
                  <a:schemeClr val="bg1"/>
                </a:solidFill>
                <a:latin typeface="Arial" panose="020B0604020202020204" pitchFamily="34" charset="0"/>
                <a:cs typeface="Arial" panose="020B0604020202020204" pitchFamily="34" charset="0"/>
              </a:rPr>
              <a:t>Process Improvement Opportunities and Techniques</a:t>
            </a:r>
          </a:p>
          <a:p>
            <a:pPr marL="285750" indent="-285750" defTabSz="914400">
              <a:spcAft>
                <a:spcPts val="1000"/>
              </a:spcAft>
              <a:buFont typeface="Arial" panose="020B0604020202020204" pitchFamily="34" charset="0"/>
              <a:buChar char="•"/>
            </a:pPr>
            <a:r>
              <a:rPr lang="en-US" sz="2000" kern="0" dirty="0" smtClean="0">
                <a:solidFill>
                  <a:schemeClr val="bg1"/>
                </a:solidFill>
                <a:latin typeface="Arial" panose="020B0604020202020204" pitchFamily="34" charset="0"/>
                <a:cs typeface="Arial" panose="020B0604020202020204" pitchFamily="34" charset="0"/>
              </a:rPr>
              <a:t>Internal </a:t>
            </a:r>
            <a:r>
              <a:rPr lang="en-US" sz="2000" kern="0" dirty="0">
                <a:solidFill>
                  <a:schemeClr val="bg1"/>
                </a:solidFill>
                <a:latin typeface="Arial" panose="020B0604020202020204" pitchFamily="34" charset="0"/>
                <a:cs typeface="Arial" panose="020B0604020202020204" pitchFamily="34" charset="0"/>
              </a:rPr>
              <a:t>C</a:t>
            </a:r>
            <a:r>
              <a:rPr lang="en-US" sz="2000" kern="0" dirty="0" smtClean="0">
                <a:solidFill>
                  <a:schemeClr val="bg1"/>
                </a:solidFill>
                <a:latin typeface="Arial" panose="020B0604020202020204" pitchFamily="34" charset="0"/>
                <a:cs typeface="Arial" panose="020B0604020202020204" pitchFamily="34" charset="0"/>
              </a:rPr>
              <a:t>ontrol Considerations</a:t>
            </a:r>
            <a:endParaRPr lang="en-US" sz="2000" kern="0" dirty="0">
              <a:solidFill>
                <a:schemeClr val="bg1"/>
              </a:solidFill>
              <a:latin typeface="Arial" panose="020B0604020202020204" pitchFamily="34" charset="0"/>
              <a:cs typeface="Arial" panose="020B0604020202020204" pitchFamily="34" charset="0"/>
            </a:endParaRPr>
          </a:p>
        </p:txBody>
      </p:sp>
      <p:sp>
        <p:nvSpPr>
          <p:cNvPr id="6"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C900054B-C987-4ED4-BAC5-BDF935A27B51}" type="slidenum">
              <a:rPr kumimoji="0" lang="en-US" sz="1200" b="0" i="0" u="none" strike="noStrike" kern="1200" cap="none" spc="0" normalizeH="0" baseline="0" noProof="0" smtClean="0">
                <a:ln>
                  <a:noFill/>
                </a:ln>
                <a:solidFill>
                  <a:prstClr val="white"/>
                </a:solidFill>
                <a:effectLst/>
                <a:uLnTx/>
                <a:uFillTx/>
                <a:latin typeface="Avenir 95 Black"/>
                <a:ea typeface="+mn-ea"/>
              </a:rPr>
              <a:t>4</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0769"/>
          <a:stretch/>
        </p:blipFill>
        <p:spPr>
          <a:xfrm>
            <a:off x="-44243" y="0"/>
            <a:ext cx="4500980" cy="6858000"/>
          </a:xfrm>
          <a:prstGeom prst="rect">
            <a:avLst/>
          </a:prstGeom>
        </p:spPr>
      </p:pic>
      <p:sp>
        <p:nvSpPr>
          <p:cNvPr id="5" name="Rectangle 4"/>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Tree>
    <p:extLst>
      <p:ext uri="{BB962C8B-B14F-4D97-AF65-F5344CB8AC3E}">
        <p14:creationId xmlns:p14="http://schemas.microsoft.com/office/powerpoint/2010/main" val="15988519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521" t="5205"/>
          <a:stretch/>
        </p:blipFill>
        <p:spPr>
          <a:xfrm>
            <a:off x="-1" y="-8165"/>
            <a:ext cx="4456735" cy="6501039"/>
          </a:xfrm>
          <a:prstGeom prst="rect">
            <a:avLst/>
          </a:prstGeom>
        </p:spPr>
      </p:pic>
      <p:sp>
        <p:nvSpPr>
          <p:cNvPr id="4" name="Rectangle 3"/>
          <p:cNvSpPr/>
          <p:nvPr/>
        </p:nvSpPr>
        <p:spPr>
          <a:xfrm>
            <a:off x="4572000" y="0"/>
            <a:ext cx="4572000" cy="6858000"/>
          </a:xfrm>
          <a:prstGeom prst="rect">
            <a:avLst/>
          </a:prstGeom>
          <a:solidFill>
            <a:srgbClr val="AC001B"/>
          </a:solidFill>
          <a:ln w="25400" cap="flat" cmpd="sng" algn="ctr">
            <a:noFill/>
            <a:prstDash val="solid"/>
          </a:ln>
          <a:effectLst/>
        </p:spPr>
        <p:txBody>
          <a:bodyPr lIns="457200" rIns="274320" rtlCol="0" anchor="ctr"/>
          <a:lstStyle/>
          <a:p>
            <a:pPr lvl="0" defTabSz="914400">
              <a:spcAft>
                <a:spcPts val="600"/>
              </a:spcAft>
            </a:pPr>
            <a:r>
              <a:rPr lang="en-US" sz="3200" kern="0" dirty="0" smtClean="0">
                <a:solidFill>
                  <a:prstClr val="white"/>
                </a:solidFill>
                <a:latin typeface="Arial" panose="020B0604020202020204" pitchFamily="34" charset="0"/>
                <a:cs typeface="Arial" panose="020B0604020202020204" pitchFamily="34" charset="0"/>
              </a:rPr>
              <a:t>Questions?</a:t>
            </a:r>
            <a:endParaRPr lang="en-US" sz="1300" kern="0" dirty="0">
              <a:solidFill>
                <a:prstClr val="white"/>
              </a:solidFill>
              <a:latin typeface="Arial" panose="020B0604020202020204" pitchFamily="34" charset="0"/>
              <a:cs typeface="Arial" panose="020B0604020202020204" pitchFamily="34" charset="0"/>
            </a:endParaRPr>
          </a:p>
        </p:txBody>
      </p:sp>
      <p:sp>
        <p:nvSpPr>
          <p:cNvPr id="5"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678074D7-5ECE-4E52-9D41-5C87AC79D707}" type="slidenum">
              <a:rPr kumimoji="0" lang="en-US" sz="1200" b="0" i="0" u="none" strike="noStrike" kern="1200" cap="none" spc="0" normalizeH="0" baseline="0" noProof="0" smtClean="0">
                <a:ln>
                  <a:noFill/>
                </a:ln>
                <a:solidFill>
                  <a:prstClr val="white"/>
                </a:solidFill>
                <a:effectLst/>
                <a:uLnTx/>
                <a:uFillTx/>
                <a:latin typeface="Avenir 95 Black"/>
                <a:ea typeface="+mn-ea"/>
              </a:rPr>
              <a:t>40</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sp>
        <p:nvSpPr>
          <p:cNvPr id="7" name="Rectangle 6"/>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Tree>
    <p:extLst>
      <p:ext uri="{BB962C8B-B14F-4D97-AF65-F5344CB8AC3E}">
        <p14:creationId xmlns:p14="http://schemas.microsoft.com/office/powerpoint/2010/main" val="107347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393" t="12730" r="3672" b="29759"/>
          <a:stretch/>
        </p:blipFill>
        <p:spPr>
          <a:xfrm>
            <a:off x="0" y="1046893"/>
            <a:ext cx="9143999" cy="5443117"/>
          </a:xfrm>
          <a:prstGeom prst="rect">
            <a:avLst/>
          </a:prstGeom>
        </p:spPr>
      </p:pic>
      <p:sp>
        <p:nvSpPr>
          <p:cNvPr id="2" name="Slide Number Placeholder 1"/>
          <p:cNvSpPr>
            <a:spLocks noGrp="1"/>
          </p:cNvSpPr>
          <p:nvPr>
            <p:ph type="sldNum" sz="quarter" idx="12"/>
          </p:nvPr>
        </p:nvSpPr>
        <p:spPr/>
        <p:txBody>
          <a:bodyPr/>
          <a:lstStyle/>
          <a:p>
            <a:fld id="{BE00C428-2DED-2C47-BAC6-8D755CB332A8}" type="slidenum">
              <a:rPr lang="en-US" smtClean="0"/>
              <a:pPr/>
              <a:t>5</a:t>
            </a:fld>
            <a:endParaRPr lang="en-US" dirty="0"/>
          </a:p>
        </p:txBody>
      </p:sp>
      <p:sp>
        <p:nvSpPr>
          <p:cNvPr id="3" name="Text Placeholder 2"/>
          <p:cNvSpPr>
            <a:spLocks noGrp="1"/>
          </p:cNvSpPr>
          <p:nvPr>
            <p:ph type="body" sz="quarter" idx="13"/>
          </p:nvPr>
        </p:nvSpPr>
        <p:spPr/>
        <p:txBody>
          <a:bodyPr/>
          <a:lstStyle/>
          <a:p>
            <a:r>
              <a:rPr lang="en-US" dirty="0" smtClean="0"/>
              <a:t>Legacy Software, Systems, and Processes</a:t>
            </a:r>
            <a:endParaRPr lang="en-US" dirty="0"/>
          </a:p>
        </p:txBody>
      </p:sp>
      <p:sp>
        <p:nvSpPr>
          <p:cNvPr id="5" name="Rectangle 4"/>
          <p:cNvSpPr/>
          <p:nvPr/>
        </p:nvSpPr>
        <p:spPr>
          <a:xfrm>
            <a:off x="4572000" y="6490010"/>
            <a:ext cx="4572000" cy="381000"/>
          </a:xfrm>
          <a:prstGeom prst="rect">
            <a:avLst/>
          </a:prstGeom>
          <a:solidFill>
            <a:srgbClr val="AC001B"/>
          </a:solidFill>
          <a:ln w="25400" cap="flat" cmpd="sng" algn="ctr">
            <a:noFill/>
            <a:prstDash val="solid"/>
          </a:ln>
          <a:effectLst/>
        </p:spPr>
        <p:txBody>
          <a:bodyPr lIns="457200" rIns="274320" rtlCol="0" anchor="ctr"/>
          <a:lstStyle/>
          <a:p>
            <a:pPr marL="285750" indent="-285750" defTabSz="914400">
              <a:spcAft>
                <a:spcPts val="1000"/>
              </a:spcAft>
              <a:buFont typeface="Arial" panose="020B0604020202020204" pitchFamily="34" charset="0"/>
              <a:buChar char="•"/>
            </a:pPr>
            <a:endParaRPr lang="en-US" sz="1600" kern="0" dirty="0" smtClean="0">
              <a:solidFill>
                <a:prstClr val="white"/>
              </a:solidFill>
              <a:latin typeface="Arial" panose="020B0604020202020204" pitchFamily="34" charset="0"/>
              <a:ea typeface="Geneva" charset="-128"/>
              <a:cs typeface="Arial" panose="020B0604020202020204" pitchFamily="34" charset="0"/>
            </a:endParaRPr>
          </a:p>
        </p:txBody>
      </p:sp>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B4006247-4AE0-421C-AEAC-D2EBC0879BFB}" type="slidenum">
              <a:rPr kumimoji="0" lang="en-US" sz="1200" b="0" i="0" u="none" strike="noStrike" kern="1200" cap="none" spc="0" normalizeH="0" baseline="0" noProof="0" smtClean="0">
                <a:ln>
                  <a:noFill/>
                </a:ln>
                <a:solidFill>
                  <a:prstClr val="white"/>
                </a:solidFill>
                <a:effectLst/>
                <a:uLnTx/>
                <a:uFillTx/>
                <a:latin typeface="Avenir 95 Black"/>
                <a:ea typeface="+mn-ea"/>
              </a:rPr>
              <a:t>5</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spTree>
    <p:extLst>
      <p:ext uri="{BB962C8B-B14F-4D97-AF65-F5344CB8AC3E}">
        <p14:creationId xmlns:p14="http://schemas.microsoft.com/office/powerpoint/2010/main" val="7906638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00C428-2DED-2C47-BAC6-8D755CB332A8}" type="slidenum">
              <a:rPr lang="en-US" smtClean="0"/>
              <a:pPr/>
              <a:t>6</a:t>
            </a:fld>
            <a:endParaRPr lang="en-US" dirty="0"/>
          </a:p>
        </p:txBody>
      </p:sp>
      <p:sp>
        <p:nvSpPr>
          <p:cNvPr id="3" name="Text Placeholder 2"/>
          <p:cNvSpPr>
            <a:spLocks noGrp="1"/>
          </p:cNvSpPr>
          <p:nvPr>
            <p:ph type="body" sz="quarter" idx="13"/>
          </p:nvPr>
        </p:nvSpPr>
        <p:spPr/>
        <p:txBody>
          <a:bodyPr/>
          <a:lstStyle/>
          <a:p>
            <a:r>
              <a:rPr lang="en-US" dirty="0" smtClean="0"/>
              <a:t>On-The-Job Training</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666" r="3095" b="10933"/>
          <a:stretch/>
        </p:blipFill>
        <p:spPr>
          <a:xfrm>
            <a:off x="-2" y="1045029"/>
            <a:ext cx="9144001" cy="5444981"/>
          </a:xfrm>
          <a:prstGeom prst="rect">
            <a:avLst/>
          </a:prstGeom>
        </p:spPr>
      </p:pic>
      <p:sp>
        <p:nvSpPr>
          <p:cNvPr id="5" name="Rectangle 4"/>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6" name="Rectangle 5"/>
          <p:cNvSpPr/>
          <p:nvPr/>
        </p:nvSpPr>
        <p:spPr>
          <a:xfrm>
            <a:off x="4572000" y="6490010"/>
            <a:ext cx="4572000" cy="381000"/>
          </a:xfrm>
          <a:prstGeom prst="rect">
            <a:avLst/>
          </a:prstGeom>
          <a:solidFill>
            <a:srgbClr val="AC001B"/>
          </a:solidFill>
          <a:ln w="25400" cap="flat" cmpd="sng" algn="ctr">
            <a:noFill/>
            <a:prstDash val="solid"/>
          </a:ln>
          <a:effectLst/>
        </p:spPr>
        <p:txBody>
          <a:bodyPr lIns="457200" rIns="274320" rtlCol="0" anchor="ctr"/>
          <a:lstStyle/>
          <a:p>
            <a:pPr marL="285750" indent="-285750" defTabSz="914400">
              <a:spcAft>
                <a:spcPts val="1000"/>
              </a:spcAft>
              <a:buFont typeface="Arial" panose="020B0604020202020204" pitchFamily="34" charset="0"/>
              <a:buChar char="•"/>
            </a:pPr>
            <a:endParaRPr lang="en-US" sz="1600" kern="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A21C9196-6767-4733-9F67-FF36CA17FB32}" type="slidenum">
              <a:rPr kumimoji="0" lang="en-US" sz="1200" b="0" i="0" u="none" strike="noStrike" kern="1200" cap="none" spc="0" normalizeH="0" baseline="0" noProof="0" smtClean="0">
                <a:ln>
                  <a:noFill/>
                </a:ln>
                <a:solidFill>
                  <a:prstClr val="white"/>
                </a:solidFill>
                <a:effectLst/>
                <a:uLnTx/>
                <a:uFillTx/>
                <a:latin typeface="Avenir 95 Black"/>
                <a:ea typeface="+mn-ea"/>
              </a:rPr>
              <a:t>6</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spTree>
    <p:extLst>
      <p:ext uri="{BB962C8B-B14F-4D97-AF65-F5344CB8AC3E}">
        <p14:creationId xmlns:p14="http://schemas.microsoft.com/office/powerpoint/2010/main" val="12675958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00C428-2DED-2C47-BAC6-8D755CB332A8}" type="slidenum">
              <a:rPr lang="en-US" smtClean="0"/>
              <a:pPr/>
              <a:t>7</a:t>
            </a:fld>
            <a:endParaRPr lang="en-US" dirty="0"/>
          </a:p>
        </p:txBody>
      </p:sp>
      <p:sp>
        <p:nvSpPr>
          <p:cNvPr id="3" name="Text Placeholder 2"/>
          <p:cNvSpPr>
            <a:spLocks noGrp="1"/>
          </p:cNvSpPr>
          <p:nvPr>
            <p:ph type="body" sz="quarter" idx="13"/>
          </p:nvPr>
        </p:nvSpPr>
        <p:spPr/>
        <p:txBody>
          <a:bodyPr/>
          <a:lstStyle/>
          <a:p>
            <a:r>
              <a:rPr lang="en-US" dirty="0" smtClean="0"/>
              <a:t>Implementation of New Systems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45" b="9809"/>
          <a:stretch/>
        </p:blipFill>
        <p:spPr>
          <a:xfrm>
            <a:off x="0" y="1048468"/>
            <a:ext cx="9144000" cy="5441542"/>
          </a:xfrm>
          <a:prstGeom prst="rect">
            <a:avLst/>
          </a:prstGeom>
        </p:spPr>
      </p:pic>
      <p:sp>
        <p:nvSpPr>
          <p:cNvPr id="5" name="Rectangle 4"/>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6" name="Rectangle 5"/>
          <p:cNvSpPr/>
          <p:nvPr/>
        </p:nvSpPr>
        <p:spPr>
          <a:xfrm>
            <a:off x="4572000" y="6490010"/>
            <a:ext cx="4572000" cy="381000"/>
          </a:xfrm>
          <a:prstGeom prst="rect">
            <a:avLst/>
          </a:prstGeom>
          <a:solidFill>
            <a:srgbClr val="AC001B"/>
          </a:solidFill>
          <a:ln w="25400" cap="flat" cmpd="sng" algn="ctr">
            <a:noFill/>
            <a:prstDash val="solid"/>
          </a:ln>
          <a:effectLst/>
        </p:spPr>
        <p:txBody>
          <a:bodyPr lIns="457200" rIns="274320" rtlCol="0" anchor="ctr"/>
          <a:lstStyle/>
          <a:p>
            <a:pPr marL="285750" indent="-285750" defTabSz="914400">
              <a:spcAft>
                <a:spcPts val="1000"/>
              </a:spcAft>
              <a:buFont typeface="Arial" panose="020B0604020202020204" pitchFamily="34" charset="0"/>
              <a:buChar char="•"/>
            </a:pPr>
            <a:endParaRPr lang="en-US" sz="1600" kern="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1C6143A-5BEA-4BBE-8FB1-0A4F3B560502}" type="slidenum">
              <a:rPr kumimoji="0" lang="en-US" sz="1200" b="0" i="0" u="none" strike="noStrike" kern="1200" cap="none" spc="0" normalizeH="0" baseline="0" noProof="0" smtClean="0">
                <a:ln>
                  <a:noFill/>
                </a:ln>
                <a:solidFill>
                  <a:prstClr val="white"/>
                </a:solidFill>
                <a:effectLst/>
                <a:uLnTx/>
                <a:uFillTx/>
                <a:latin typeface="Avenir 95 Black"/>
                <a:ea typeface="+mn-ea"/>
              </a:rPr>
              <a:t>7</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spTree>
    <p:extLst>
      <p:ext uri="{BB962C8B-B14F-4D97-AF65-F5344CB8AC3E}">
        <p14:creationId xmlns:p14="http://schemas.microsoft.com/office/powerpoint/2010/main" val="2936720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00C428-2DED-2C47-BAC6-8D755CB332A8}" type="slidenum">
              <a:rPr lang="en-US" smtClean="0"/>
              <a:pPr/>
              <a:t>8</a:t>
            </a:fld>
            <a:endParaRPr lang="en-US" dirty="0"/>
          </a:p>
        </p:txBody>
      </p:sp>
      <p:sp>
        <p:nvSpPr>
          <p:cNvPr id="3" name="Text Placeholder 2"/>
          <p:cNvSpPr>
            <a:spLocks noGrp="1"/>
          </p:cNvSpPr>
          <p:nvPr>
            <p:ph type="body" sz="quarter" idx="13"/>
          </p:nvPr>
        </p:nvSpPr>
        <p:spPr/>
        <p:txBody>
          <a:bodyPr/>
          <a:lstStyle/>
          <a:p>
            <a:r>
              <a:rPr lang="en-US" dirty="0" smtClean="0"/>
              <a:t>Regulatory and Industry Requirements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549" b="3852"/>
          <a:stretch/>
        </p:blipFill>
        <p:spPr>
          <a:xfrm>
            <a:off x="305231" y="1762888"/>
            <a:ext cx="8580120" cy="4727122"/>
          </a:xfrm>
          <a:prstGeom prst="rect">
            <a:avLst/>
          </a:prstGeom>
        </p:spPr>
      </p:pic>
      <p:sp>
        <p:nvSpPr>
          <p:cNvPr id="6" name="Rectangle 5"/>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Rectangle 6"/>
          <p:cNvSpPr/>
          <p:nvPr/>
        </p:nvSpPr>
        <p:spPr>
          <a:xfrm>
            <a:off x="4572000" y="6490010"/>
            <a:ext cx="4572000" cy="381000"/>
          </a:xfrm>
          <a:prstGeom prst="rect">
            <a:avLst/>
          </a:prstGeom>
          <a:solidFill>
            <a:srgbClr val="AC001B"/>
          </a:solidFill>
          <a:ln w="25400" cap="flat" cmpd="sng" algn="ctr">
            <a:noFill/>
            <a:prstDash val="solid"/>
          </a:ln>
          <a:effectLst/>
        </p:spPr>
        <p:txBody>
          <a:bodyPr lIns="457200" rIns="274320" rtlCol="0" anchor="ctr"/>
          <a:lstStyle/>
          <a:p>
            <a:pPr marL="285750" indent="-285750" defTabSz="914400">
              <a:spcAft>
                <a:spcPts val="1000"/>
              </a:spcAft>
              <a:buFont typeface="Arial" panose="020B0604020202020204" pitchFamily="34" charset="0"/>
              <a:buChar char="•"/>
            </a:pPr>
            <a:endParaRPr lang="en-US" sz="1600" kern="0" dirty="0" smtClean="0">
              <a:solidFill>
                <a:prstClr val="white"/>
              </a:solidFill>
              <a:latin typeface="Arial" panose="020B0604020202020204" pitchFamily="34" charset="0"/>
              <a:ea typeface="Geneva" charset="-128"/>
              <a:cs typeface="Arial" panose="020B0604020202020204" pitchFamily="34" charset="0"/>
            </a:endParaRPr>
          </a:p>
        </p:txBody>
      </p:sp>
      <p:sp>
        <p:nvSpPr>
          <p:cNvPr id="8"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5C90E2DC-9DFA-4778-80A0-094EED10F269}" type="slidenum">
              <a:rPr kumimoji="0" lang="en-US" sz="1200" b="0" i="0" u="none" strike="noStrike" kern="1200" cap="none" spc="0" normalizeH="0" baseline="0" noProof="0" smtClean="0">
                <a:ln>
                  <a:noFill/>
                </a:ln>
                <a:solidFill>
                  <a:prstClr val="white"/>
                </a:solidFill>
                <a:effectLst/>
                <a:uLnTx/>
                <a:uFillTx/>
                <a:latin typeface="Avenir 95 Black"/>
                <a:ea typeface="+mn-ea"/>
              </a:rPr>
              <a:t>8</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spTree>
    <p:extLst>
      <p:ext uri="{BB962C8B-B14F-4D97-AF65-F5344CB8AC3E}">
        <p14:creationId xmlns:p14="http://schemas.microsoft.com/office/powerpoint/2010/main" val="28550287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00C428-2DED-2C47-BAC6-8D755CB332A8}" type="slidenum">
              <a:rPr lang="en-US" smtClean="0"/>
              <a:pPr/>
              <a:t>9</a:t>
            </a:fld>
            <a:endParaRPr lang="en-US" dirty="0"/>
          </a:p>
        </p:txBody>
      </p:sp>
      <p:sp>
        <p:nvSpPr>
          <p:cNvPr id="3" name="Text Placeholder 2"/>
          <p:cNvSpPr>
            <a:spLocks noGrp="1"/>
          </p:cNvSpPr>
          <p:nvPr>
            <p:ph type="body" sz="quarter" idx="13"/>
          </p:nvPr>
        </p:nvSpPr>
        <p:spPr/>
        <p:txBody>
          <a:bodyPr/>
          <a:lstStyle/>
          <a:p>
            <a:r>
              <a:rPr lang="en-US" dirty="0" smtClean="0"/>
              <a:t>Little Time to Examine Processes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1324" b="15920"/>
          <a:stretch/>
        </p:blipFill>
        <p:spPr>
          <a:xfrm>
            <a:off x="-19052" y="1053193"/>
            <a:ext cx="9160683" cy="5439681"/>
          </a:xfrm>
          <a:prstGeom prst="rect">
            <a:avLst/>
          </a:prstGeom>
        </p:spPr>
      </p:pic>
      <p:sp>
        <p:nvSpPr>
          <p:cNvPr id="5" name="Rectangle 4"/>
          <p:cNvSpPr/>
          <p:nvPr/>
        </p:nvSpPr>
        <p:spPr bwMode="auto">
          <a:xfrm>
            <a:off x="-2" y="6490010"/>
            <a:ext cx="4456739" cy="381000"/>
          </a:xfrm>
          <a:prstGeom prst="rect">
            <a:avLst/>
          </a:prstGeom>
          <a:solidFill>
            <a:srgbClr val="9291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200" dirty="0" smtClean="0">
              <a:solidFill>
                <a:prstClr val="white"/>
              </a:solidFill>
              <a:latin typeface="Arial" panose="020B0604020202020204" pitchFamily="34" charset="0"/>
              <a:ea typeface="Geneva" charset="-128"/>
              <a:cs typeface="Arial" panose="020B0604020202020204" pitchFamily="34" charset="0"/>
            </a:endParaRPr>
          </a:p>
        </p:txBody>
      </p:sp>
      <p:sp>
        <p:nvSpPr>
          <p:cNvPr id="6" name="Rectangle 5"/>
          <p:cNvSpPr/>
          <p:nvPr/>
        </p:nvSpPr>
        <p:spPr>
          <a:xfrm>
            <a:off x="4572000" y="6490010"/>
            <a:ext cx="4572000" cy="381000"/>
          </a:xfrm>
          <a:prstGeom prst="rect">
            <a:avLst/>
          </a:prstGeom>
          <a:solidFill>
            <a:srgbClr val="AC001B"/>
          </a:solidFill>
          <a:ln w="25400" cap="flat" cmpd="sng" algn="ctr">
            <a:noFill/>
            <a:prstDash val="solid"/>
          </a:ln>
          <a:effectLst/>
        </p:spPr>
        <p:txBody>
          <a:bodyPr lIns="457200" rIns="274320" rtlCol="0" anchor="ctr"/>
          <a:lstStyle/>
          <a:p>
            <a:pPr marL="285750" indent="-285750" defTabSz="914400">
              <a:spcAft>
                <a:spcPts val="1000"/>
              </a:spcAft>
              <a:buFont typeface="Arial" panose="020B0604020202020204" pitchFamily="34" charset="0"/>
              <a:buChar char="•"/>
            </a:pPr>
            <a:endParaRPr lang="en-US" sz="1600" kern="0" dirty="0" smtClean="0">
              <a:solidFill>
                <a:prstClr val="white"/>
              </a:solidFill>
              <a:latin typeface="Arial" panose="020B0604020202020204" pitchFamily="34" charset="0"/>
              <a:ea typeface="Geneva" charset="-128"/>
              <a:cs typeface="Arial" panose="020B0604020202020204" pitchFamily="34" charset="0"/>
            </a:endParaRPr>
          </a:p>
        </p:txBody>
      </p:sp>
      <p:sp>
        <p:nvSpPr>
          <p:cNvPr id="7" name="Slide Number Placeholder 3"/>
          <p:cNvSpPr txBox="1">
            <a:spLocks/>
          </p:cNvSpPr>
          <p:nvPr/>
        </p:nvSpPr>
        <p:spPr>
          <a:xfrm>
            <a:off x="8502070" y="6492875"/>
            <a:ext cx="64193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Avenir 95 Black"/>
                <a:ea typeface="+mn-ea"/>
                <a:cs typeface="Avenir 95 Blac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F385BC1B-01D6-4437-88AE-29261034A659}" type="slidenum">
              <a:rPr kumimoji="0" lang="en-US" sz="1200" b="0" i="0" u="none" strike="noStrike" kern="1200" cap="none" spc="0" normalizeH="0" baseline="0" noProof="0" smtClean="0">
                <a:ln>
                  <a:noFill/>
                </a:ln>
                <a:solidFill>
                  <a:prstClr val="white"/>
                </a:solidFill>
                <a:effectLst/>
                <a:uLnTx/>
                <a:uFillTx/>
                <a:latin typeface="Avenir 95 Black"/>
                <a:ea typeface="+mn-ea"/>
              </a:rPr>
              <a:t>9</a:t>
            </a:fld>
            <a:endParaRPr kumimoji="0" lang="en-US" sz="1200" b="0" i="0" u="none" strike="noStrike" kern="1200" cap="none" spc="0" normalizeH="0" baseline="0" noProof="0" dirty="0">
              <a:ln>
                <a:noFill/>
              </a:ln>
              <a:solidFill>
                <a:prstClr val="white"/>
              </a:solidFill>
              <a:effectLst/>
              <a:uLnTx/>
              <a:uFillTx/>
              <a:latin typeface="Avenir 95 Black"/>
              <a:ea typeface="+mn-ea"/>
            </a:endParaRPr>
          </a:p>
        </p:txBody>
      </p:sp>
    </p:spTree>
    <p:extLst>
      <p:ext uri="{BB962C8B-B14F-4D97-AF65-F5344CB8AC3E}">
        <p14:creationId xmlns:p14="http://schemas.microsoft.com/office/powerpoint/2010/main" val="15789176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35">
      <a:dk1>
        <a:sysClr val="windowText" lastClr="000000"/>
      </a:dk1>
      <a:lt1>
        <a:sysClr val="window" lastClr="FFFFFF"/>
      </a:lt1>
      <a:dk2>
        <a:srgbClr val="5E5E61"/>
      </a:dk2>
      <a:lt2>
        <a:srgbClr val="EEECE1"/>
      </a:lt2>
      <a:accent1>
        <a:srgbClr val="A40015"/>
      </a:accent1>
      <a:accent2>
        <a:srgbClr val="CECED1"/>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Blank Presentation">
  <a:themeElements>
    <a:clrScheme name="BerryDunn">
      <a:dk1>
        <a:sysClr val="windowText" lastClr="000000"/>
      </a:dk1>
      <a:lt1>
        <a:srgbClr val="FFFFFF"/>
      </a:lt1>
      <a:dk2>
        <a:srgbClr val="929192"/>
      </a:dk2>
      <a:lt2>
        <a:srgbClr val="FFFFFF"/>
      </a:lt2>
      <a:accent1>
        <a:srgbClr val="820210"/>
      </a:accent1>
      <a:accent2>
        <a:srgbClr val="EB7F14"/>
      </a:accent2>
      <a:accent3>
        <a:srgbClr val="E9D414"/>
      </a:accent3>
      <a:accent4>
        <a:srgbClr val="C4BCB1"/>
      </a:accent4>
      <a:accent5>
        <a:srgbClr val="659140"/>
      </a:accent5>
      <a:accent6>
        <a:srgbClr val="00527B"/>
      </a:accent6>
      <a:hlink>
        <a:srgbClr val="6D9DBE"/>
      </a:hlink>
      <a:folHlink>
        <a:srgbClr val="820210"/>
      </a:folHlink>
    </a:clrScheme>
    <a:fontScheme name="Custom 1">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ea typeface="Geneva"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ea typeface="Geneva"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Custom 2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AC001B"/>
      </a:hlink>
      <a:folHlink>
        <a:srgbClr val="AC001B"/>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25DE7756F5DFC4CBC26FB6F7D2862C3" ma:contentTypeVersion="0" ma:contentTypeDescription="Create a new document." ma:contentTypeScope="" ma:versionID="848217fdc952d68999831987135fdc26">
  <xsd:schema xmlns:xsd="http://www.w3.org/2001/XMLSchema" xmlns:xs="http://www.w3.org/2001/XMLSchema" xmlns:p="http://schemas.microsoft.com/office/2006/metadata/properties" targetNamespace="http://schemas.microsoft.com/office/2006/metadata/properties" ma:root="true" ma:fieldsID="711b5f35d88f7f6ebfe284b0f73f439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AF452C-C525-4FCA-9674-FFD98FDBD890}">
  <ds:schemaRefs>
    <ds:schemaRef ds:uri="http://schemas.microsoft.com/sharepoint/v3/contenttype/forms"/>
  </ds:schemaRefs>
</ds:datastoreItem>
</file>

<file path=customXml/itemProps2.xml><?xml version="1.0" encoding="utf-8"?>
<ds:datastoreItem xmlns:ds="http://schemas.openxmlformats.org/officeDocument/2006/customXml" ds:itemID="{8C88C75A-7DF9-4063-8976-64F1B21C1034}">
  <ds:schemaRefs>
    <ds:schemaRef ds:uri="http://schemas.microsoft.com/office/2006/metadata/properties"/>
    <ds:schemaRef ds:uri="http://purl.org/dc/terms/"/>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E71F41CD-5C9F-426B-A4FB-1666EAA29D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3163</Words>
  <Application>Microsoft Office PowerPoint</Application>
  <PresentationFormat>On-screen Show (4:3)</PresentationFormat>
  <Paragraphs>339</Paragraphs>
  <Slides>40</Slides>
  <Notes>33</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40</vt:i4>
      </vt:variant>
    </vt:vector>
  </HeadingPairs>
  <TitlesOfParts>
    <vt:vector size="54" baseType="lpstr">
      <vt:lpstr>Arial</vt:lpstr>
      <vt:lpstr>Avenir 65 Medium</vt:lpstr>
      <vt:lpstr>Avenir 95 Black</vt:lpstr>
      <vt:lpstr>Avenir LT Std 55 Roman</vt:lpstr>
      <vt:lpstr>Calibri</vt:lpstr>
      <vt:lpstr>Calibri Light</vt:lpstr>
      <vt:lpstr>Geneva</vt:lpstr>
      <vt:lpstr>Helvetica</vt:lpstr>
      <vt:lpstr>Wingdings</vt:lpstr>
      <vt:lpstr>Office Theme</vt:lpstr>
      <vt:lpstr>5_Blank Presentation</vt:lpstr>
      <vt:lpstr>2_Office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2015-01-29T12:40:29Z</dcterms:created>
  <dcterms:modified xsi:type="dcterms:W3CDTF">2017-06-26T18:53:00Z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0x010100025DE7756F5DFC4CBC26FB6F7D2862C3</vt:lpwstr>
  </property>
</Properties>
</file>